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8" r:id="rId2"/>
    <p:sldId id="277" r:id="rId3"/>
    <p:sldId id="278" r:id="rId4"/>
    <p:sldId id="279" r:id="rId5"/>
    <p:sldId id="264" r:id="rId6"/>
    <p:sldId id="263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9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60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5551B4D-911F-493D-AEA2-BEAF1A8B1332}" type="datetimeFigureOut">
              <a:rPr lang="fr-FR" smtClean="0"/>
              <a:pPr/>
              <a:t>08/11/2019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874C015-65A0-424D-911D-1F411918887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s/Bridge_initiation_la_regle_du_jeu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s/Bridge_initiation_la_regle_du_jeu.php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localhost/Tests/Bridge_initiation_la_regle_du_jeu.php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hyperlink" Target="http://localhost/Tests/Bridge_initiation_la_regle_du_jeu.php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localhost/Tests/Bridge_initiation_la_regle_du_jeu.php" TargetMode="Externa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2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835696" y="2924944"/>
            <a:ext cx="6768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Correction des exercices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A 5 2</a:t>
                      </a:r>
                    </a:p>
                    <a:p>
                      <a:r>
                        <a:rPr lang="fr-FR" sz="3200" b="1" dirty="0" smtClean="0"/>
                        <a:t>     8 6 4 3</a:t>
                      </a:r>
                    </a:p>
                    <a:p>
                      <a:r>
                        <a:rPr lang="fr-FR" sz="3200" b="1" dirty="0" smtClean="0"/>
                        <a:t>     10 7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Quel est maintenant</a:t>
            </a:r>
          </a:p>
          <a:p>
            <a:r>
              <a:rPr lang="fr-FR" sz="3200" b="1" dirty="0" smtClean="0"/>
              <a:t>le nombre de cartes maîtresses possédées par Ouest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2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5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627784" y="1628800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 9 8</a:t>
                      </a:r>
                    </a:p>
                    <a:p>
                      <a:r>
                        <a:rPr lang="fr-FR" sz="3200" b="1" dirty="0" smtClean="0"/>
                        <a:t>     R V 10 4</a:t>
                      </a:r>
                    </a:p>
                    <a:p>
                      <a:r>
                        <a:rPr lang="fr-FR" sz="3200" b="1" dirty="0" smtClean="0"/>
                        <a:t>     A</a:t>
                      </a:r>
                      <a:r>
                        <a:rPr lang="fr-FR" sz="3200" b="1" baseline="0" dirty="0" smtClean="0"/>
                        <a:t> D 5 2</a:t>
                      </a:r>
                      <a:endParaRPr lang="fr-FR" sz="3200" b="1" dirty="0" smtClean="0"/>
                    </a:p>
                    <a:p>
                      <a:r>
                        <a:rPr lang="fr-FR" sz="3200" b="1" dirty="0" smtClean="0"/>
                        <a:t>     V</a:t>
                      </a:r>
                      <a:r>
                        <a:rPr lang="fr-FR" sz="3200" b="1" baseline="0" dirty="0" smtClean="0"/>
                        <a:t> 8</a:t>
                      </a:r>
                      <a:endParaRPr lang="fr-FR" sz="3200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21536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17480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78543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225592"/>
            <a:ext cx="288032" cy="28803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220072" y="1700808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 mort s’étale après l’entame de l’As de </a:t>
            </a:r>
            <a:endParaRPr lang="fr-FR" sz="3200" b="1" dirty="0"/>
          </a:p>
        </p:txBody>
      </p:sp>
      <p:pic>
        <p:nvPicPr>
          <p:cNvPr id="17" name="Image 1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2852936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10 6 4</a:t>
                      </a:r>
                    </a:p>
                    <a:p>
                      <a:r>
                        <a:rPr lang="fr-FR" sz="3200" b="1" dirty="0" smtClean="0"/>
                        <a:t>     A R V 2</a:t>
                      </a:r>
                    </a:p>
                    <a:p>
                      <a:r>
                        <a:rPr lang="fr-FR" sz="3200" b="1" dirty="0" smtClean="0"/>
                        <a:t>     A D 8 3</a:t>
                      </a:r>
                    </a:p>
                    <a:p>
                      <a:r>
                        <a:rPr lang="fr-FR" sz="3200" b="1" dirty="0" smtClean="0"/>
                        <a:t>     9 7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Nombre de cartes maîtresses possédées par Ouest à l’entame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3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3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627784" y="1628800"/>
          <a:ext cx="3096344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6344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D 5 3</a:t>
                      </a:r>
                    </a:p>
                    <a:p>
                      <a:r>
                        <a:rPr lang="fr-FR" sz="3200" b="1" dirty="0" smtClean="0"/>
                        <a:t>     D 7</a:t>
                      </a:r>
                    </a:p>
                    <a:p>
                      <a:r>
                        <a:rPr lang="fr-FR" sz="3200" b="1" dirty="0" smtClean="0"/>
                        <a:t>     R</a:t>
                      </a:r>
                    </a:p>
                    <a:p>
                      <a:r>
                        <a:rPr lang="fr-FR" sz="3200" b="1" dirty="0" smtClean="0"/>
                        <a:t>     V 10 8 6 3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21536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17480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78543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225592"/>
            <a:ext cx="288032" cy="2880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627784" y="5448126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Quand le mort est étalé ?</a:t>
            </a:r>
            <a:endParaRPr lang="fr-FR" sz="3200" b="1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7308304" y="5589240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5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A R V 10</a:t>
                      </a:r>
                    </a:p>
                    <a:p>
                      <a:r>
                        <a:rPr lang="fr-FR" sz="3200" b="1" dirty="0" smtClean="0"/>
                        <a:t>     5 3</a:t>
                      </a:r>
                    </a:p>
                    <a:p>
                      <a:r>
                        <a:rPr lang="fr-FR" sz="3200" b="1" dirty="0" smtClean="0"/>
                        <a:t>     9 7 2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Nombre de cartes maîtresses possédées par Ouest à l’entame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4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5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627784" y="1628800"/>
          <a:ext cx="3096344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096344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V 9 8 6</a:t>
                      </a:r>
                    </a:p>
                    <a:p>
                      <a:r>
                        <a:rPr lang="fr-FR" sz="3200" b="1" dirty="0" smtClean="0"/>
                        <a:t>     D 5</a:t>
                      </a:r>
                    </a:p>
                    <a:p>
                      <a:r>
                        <a:rPr lang="fr-FR" sz="3200" b="1" dirty="0" smtClean="0"/>
                        <a:t>     A D 8 6</a:t>
                      </a:r>
                    </a:p>
                    <a:p>
                      <a:r>
                        <a:rPr lang="fr-FR" sz="3200" b="1" dirty="0" smtClean="0"/>
                        <a:t>     D 10 6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21536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17480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78543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225592"/>
            <a:ext cx="288032" cy="288032"/>
          </a:xfrm>
          <a:prstGeom prst="rect">
            <a:avLst/>
          </a:prstGeom>
        </p:spPr>
      </p:pic>
      <p:sp>
        <p:nvSpPr>
          <p:cNvPr id="18" name="ZoneTexte 17"/>
          <p:cNvSpPr txBox="1"/>
          <p:nvPr/>
        </p:nvSpPr>
        <p:spPr>
          <a:xfrm>
            <a:off x="2627784" y="5448126"/>
            <a:ext cx="410445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Quand le mort est étalé ?</a:t>
            </a:r>
            <a:endParaRPr lang="fr-FR" sz="3200" b="1" dirty="0"/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7308304" y="5589240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7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A 5 2</a:t>
                      </a:r>
                    </a:p>
                    <a:p>
                      <a:r>
                        <a:rPr lang="fr-FR" sz="3200" b="1" dirty="0" smtClean="0"/>
                        <a:t>     8 6 4 3</a:t>
                      </a:r>
                    </a:p>
                    <a:p>
                      <a:r>
                        <a:rPr lang="fr-FR" sz="3200" b="1" dirty="0" smtClean="0"/>
                        <a:t>     10 7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Quel est le nombre de cartes maîtresses possédées par Ouest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5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4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2771800" y="1844824"/>
            <a:ext cx="583264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Les adversaires jouent 3SA</a:t>
            </a:r>
          </a:p>
          <a:p>
            <a:endParaRPr lang="fr-FR" sz="3200" b="1" dirty="0" smtClean="0"/>
          </a:p>
          <a:p>
            <a:r>
              <a:rPr lang="fr-FR" sz="3200" b="1" dirty="0" smtClean="0"/>
              <a:t>Objectif de la défense : 5 levées.</a:t>
            </a:r>
            <a:endParaRPr lang="fr-FR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A 5 2</a:t>
                      </a:r>
                    </a:p>
                    <a:p>
                      <a:r>
                        <a:rPr lang="fr-FR" sz="3200" b="1" dirty="0" smtClean="0"/>
                        <a:t>     8 6 4 3</a:t>
                      </a:r>
                    </a:p>
                    <a:p>
                      <a:r>
                        <a:rPr lang="fr-FR" sz="3200" b="1" dirty="0" smtClean="0"/>
                        <a:t>     10 7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Quel est maintenant</a:t>
            </a:r>
          </a:p>
          <a:p>
            <a:r>
              <a:rPr lang="fr-FR" sz="3200" b="1" dirty="0" smtClean="0"/>
              <a:t>le nombre de cartes maîtresses possédées par Ouest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5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4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leau 10"/>
          <p:cNvGraphicFramePr>
            <a:graphicFrameLocks noGrp="1"/>
          </p:cNvGraphicFramePr>
          <p:nvPr/>
        </p:nvGraphicFramePr>
        <p:xfrm>
          <a:off x="2627784" y="1628800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9 8 3</a:t>
                      </a:r>
                    </a:p>
                    <a:p>
                      <a:r>
                        <a:rPr lang="fr-FR" sz="3200" b="1" dirty="0" smtClean="0"/>
                        <a:t>     R V 10 4</a:t>
                      </a:r>
                    </a:p>
                    <a:p>
                      <a:r>
                        <a:rPr lang="fr-FR" sz="3200" b="1" dirty="0" smtClean="0"/>
                        <a:t>     A</a:t>
                      </a:r>
                      <a:r>
                        <a:rPr lang="fr-FR" sz="3200" b="1" baseline="0" dirty="0" smtClean="0"/>
                        <a:t> D 5 2</a:t>
                      </a:r>
                      <a:endParaRPr lang="fr-FR" sz="3200" b="1" dirty="0" smtClean="0"/>
                    </a:p>
                    <a:p>
                      <a:r>
                        <a:rPr lang="fr-FR" sz="3200" b="1" dirty="0" smtClean="0"/>
                        <a:t>     V</a:t>
                      </a:r>
                      <a:r>
                        <a:rPr lang="fr-FR" sz="3200" b="1" baseline="0" dirty="0" smtClean="0"/>
                        <a:t> 8</a:t>
                      </a:r>
                      <a:endParaRPr lang="fr-FR" sz="3200" b="1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721536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699792" y="2217480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699792" y="178543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699792" y="3225592"/>
            <a:ext cx="288032" cy="288032"/>
          </a:xfrm>
          <a:prstGeom prst="rect">
            <a:avLst/>
          </a:prstGeom>
        </p:spPr>
      </p:pic>
      <p:sp>
        <p:nvSpPr>
          <p:cNvPr id="16" name="ZoneTexte 15"/>
          <p:cNvSpPr txBox="1"/>
          <p:nvPr/>
        </p:nvSpPr>
        <p:spPr>
          <a:xfrm>
            <a:off x="5220072" y="1700808"/>
            <a:ext cx="324036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 mort s’étale après l’entame de l’As de </a:t>
            </a:r>
            <a:endParaRPr lang="fr-FR" sz="3200" b="1" dirty="0"/>
          </a:p>
        </p:txBody>
      </p:sp>
      <p:pic>
        <p:nvPicPr>
          <p:cNvPr id="17" name="Image 1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516216" y="2852936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04056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30342"/>
                <a:gridCol w="1730342"/>
                <a:gridCol w="1579876"/>
              </a:tblGrid>
              <a:tr h="1479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9 8 3</a:t>
                      </a:r>
                    </a:p>
                    <a:p>
                      <a:r>
                        <a:rPr lang="fr-FR" sz="2400" b="1" dirty="0" smtClean="0"/>
                        <a:t>     R V 10 4</a:t>
                      </a:r>
                    </a:p>
                    <a:p>
                      <a:r>
                        <a:rPr lang="fr-FR" sz="2400" b="1" dirty="0" smtClean="0"/>
                        <a:t>     A D 5 2</a:t>
                      </a:r>
                    </a:p>
                    <a:p>
                      <a:r>
                        <a:rPr lang="fr-FR" sz="2400" b="1" dirty="0" smtClean="0"/>
                        <a:t>     V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R D 10     9   A 5 2</a:t>
                      </a:r>
                    </a:p>
                    <a:p>
                      <a:r>
                        <a:rPr lang="fr-FR" sz="2400" b="1" dirty="0" smtClean="0"/>
                        <a:t>     8 6 4 3</a:t>
                      </a:r>
                    </a:p>
                    <a:p>
                      <a:r>
                        <a:rPr lang="fr-FR" sz="2400" b="1" dirty="0" smtClean="0"/>
                        <a:t>     </a:t>
                      </a:r>
                      <a:r>
                        <a:rPr lang="fr-FR" sz="2400" b="1" baseline="0" dirty="0" smtClean="0"/>
                        <a:t>10 7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5 4 2</a:t>
                      </a:r>
                    </a:p>
                    <a:p>
                      <a:r>
                        <a:rPr lang="fr-FR" sz="2400" b="1" dirty="0" smtClean="0"/>
                        <a:t>      D </a:t>
                      </a:r>
                      <a:r>
                        <a:rPr lang="fr-FR" sz="2400" b="1" baseline="0" dirty="0" smtClean="0"/>
                        <a:t>8 6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10 9</a:t>
                      </a:r>
                      <a:r>
                        <a:rPr lang="fr-FR" sz="2400" b="1" baseline="0" dirty="0" smtClean="0"/>
                        <a:t> 7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</a:t>
                      </a:r>
                      <a:r>
                        <a:rPr lang="fr-FR" sz="2400" b="1" baseline="0" dirty="0" smtClean="0"/>
                        <a:t>6 5 3 2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V 7 6</a:t>
                      </a:r>
                    </a:p>
                    <a:p>
                      <a:r>
                        <a:rPr lang="fr-FR" sz="2400" b="1" dirty="0" smtClean="0"/>
                        <a:t>     9 7</a:t>
                      </a:r>
                      <a:r>
                        <a:rPr lang="fr-FR" sz="2400" b="1" baseline="0" dirty="0" smtClean="0"/>
                        <a:t> 3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R</a:t>
                      </a:r>
                      <a:r>
                        <a:rPr lang="fr-FR" sz="2400" b="1" baseline="0" dirty="0" smtClean="0"/>
                        <a:t> V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A</a:t>
                      </a:r>
                      <a:r>
                        <a:rPr lang="fr-FR" sz="2400" b="1" baseline="0" dirty="0" smtClean="0"/>
                        <a:t> R D 9 4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293096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5 : Le joueur de la défense </a:t>
            </a:r>
            <a:endParaRPr lang="fr-FR" sz="40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5844480" y="1700808"/>
          <a:ext cx="2903984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03984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/>
                        <a:t>Le Valet de       tombe au 3</a:t>
                      </a:r>
                      <a:r>
                        <a:rPr lang="fr-FR" sz="2800" b="1" baseline="30000" dirty="0" smtClean="0"/>
                        <a:t>ème</a:t>
                      </a:r>
                      <a:r>
                        <a:rPr lang="fr-FR" sz="2800" b="1" dirty="0" smtClean="0"/>
                        <a:t> tour, le 10 est donc promu carte maîtresse.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41" name="Image 40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716688" y="1844824"/>
            <a:ext cx="288032" cy="288032"/>
          </a:xfrm>
          <a:prstGeom prst="rect">
            <a:avLst/>
          </a:prstGeom>
        </p:spPr>
      </p:pic>
      <p:graphicFrame>
        <p:nvGraphicFramePr>
          <p:cNvPr id="42" name="Tableau 41"/>
          <p:cNvGraphicFramePr>
            <a:graphicFrameLocks noGrp="1"/>
          </p:cNvGraphicFramePr>
          <p:nvPr/>
        </p:nvGraphicFramePr>
        <p:xfrm>
          <a:off x="5868144" y="4438992"/>
          <a:ext cx="2903984" cy="17983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903984"/>
              </a:tblGrid>
              <a:tr h="13681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800" b="1" dirty="0" smtClean="0"/>
                        <a:t>La défense réalise son contrat en faisant les 5 premières levées.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04056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30342"/>
                <a:gridCol w="1730342"/>
                <a:gridCol w="1579876"/>
              </a:tblGrid>
              <a:tr h="1479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9 8 3</a:t>
                      </a:r>
                    </a:p>
                    <a:p>
                      <a:r>
                        <a:rPr lang="fr-FR" sz="2400" b="1" dirty="0" smtClean="0"/>
                        <a:t>     R V 10 4</a:t>
                      </a:r>
                    </a:p>
                    <a:p>
                      <a:r>
                        <a:rPr lang="fr-FR" sz="2400" b="1" dirty="0" smtClean="0"/>
                        <a:t>     A D 5 2</a:t>
                      </a:r>
                    </a:p>
                    <a:p>
                      <a:r>
                        <a:rPr lang="fr-FR" sz="2400" b="1" dirty="0" smtClean="0"/>
                        <a:t>     V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R D 10     9   A 5 2</a:t>
                      </a:r>
                    </a:p>
                    <a:p>
                      <a:r>
                        <a:rPr lang="fr-FR" sz="2400" b="1" dirty="0" smtClean="0"/>
                        <a:t>     8 6 4 3</a:t>
                      </a:r>
                    </a:p>
                    <a:p>
                      <a:r>
                        <a:rPr lang="fr-FR" sz="2400" b="1" dirty="0" smtClean="0"/>
                        <a:t>     </a:t>
                      </a:r>
                      <a:r>
                        <a:rPr lang="fr-FR" sz="2400" b="1" baseline="0" dirty="0" smtClean="0"/>
                        <a:t>10 7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5 4 2</a:t>
                      </a:r>
                    </a:p>
                    <a:p>
                      <a:r>
                        <a:rPr lang="fr-FR" sz="2400" b="1" dirty="0" smtClean="0"/>
                        <a:t>      D </a:t>
                      </a:r>
                      <a:r>
                        <a:rPr lang="fr-FR" sz="2400" b="1" baseline="0" dirty="0" smtClean="0"/>
                        <a:t>8 6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10 9</a:t>
                      </a:r>
                      <a:r>
                        <a:rPr lang="fr-FR" sz="2400" b="1" baseline="0" dirty="0" smtClean="0"/>
                        <a:t> 7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</a:t>
                      </a:r>
                      <a:r>
                        <a:rPr lang="fr-FR" sz="2400" b="1" baseline="0" dirty="0" smtClean="0"/>
                        <a:t>6 5 3 2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V 7 6</a:t>
                      </a:r>
                    </a:p>
                    <a:p>
                      <a:r>
                        <a:rPr lang="fr-FR" sz="2400" b="1" dirty="0" smtClean="0"/>
                        <a:t>     9 7</a:t>
                      </a:r>
                      <a:r>
                        <a:rPr lang="fr-FR" sz="2400" b="1" baseline="0" dirty="0" smtClean="0"/>
                        <a:t> 3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R</a:t>
                      </a:r>
                      <a:r>
                        <a:rPr lang="fr-FR" sz="2400" b="1" baseline="0" dirty="0" smtClean="0"/>
                        <a:t> V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A</a:t>
                      </a:r>
                      <a:r>
                        <a:rPr lang="fr-FR" sz="2400" b="1" baseline="0" dirty="0" smtClean="0"/>
                        <a:t> R D 9 4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293096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5 : Le déclarant </a:t>
            </a:r>
            <a:endParaRPr lang="fr-FR" sz="40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6516216" y="3968472"/>
          <a:ext cx="1296144" cy="11887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96144"/>
              </a:tblGrid>
              <a:tr h="10222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4 à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4 à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796136" y="1654929"/>
            <a:ext cx="316835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Comptez le nombre de cartes maîtresses du déclarant :</a:t>
            </a:r>
            <a:endParaRPr lang="fr-FR" sz="3200" b="1" dirty="0"/>
          </a:p>
        </p:txBody>
      </p:sp>
      <p:pic>
        <p:nvPicPr>
          <p:cNvPr id="27" name="Image 2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308304" y="4184496"/>
            <a:ext cx="288032" cy="288032"/>
          </a:xfrm>
          <a:prstGeom prst="rect">
            <a:avLst/>
          </a:prstGeom>
        </p:spPr>
      </p:pic>
      <p:pic>
        <p:nvPicPr>
          <p:cNvPr id="28" name="Image 27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308304" y="4688552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539552" y="1628800"/>
          <a:ext cx="5040560" cy="46634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730342"/>
                <a:gridCol w="1730342"/>
                <a:gridCol w="1579876"/>
              </a:tblGrid>
              <a:tr h="147958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       </a:t>
                      </a:r>
                      <a:r>
                        <a:rPr lang="fr-FR" sz="2400" b="1" dirty="0" smtClean="0"/>
                        <a:t>9 8 3</a:t>
                      </a:r>
                    </a:p>
                    <a:p>
                      <a:r>
                        <a:rPr lang="fr-FR" sz="2400" b="1" dirty="0" smtClean="0"/>
                        <a:t>     R V 10 4</a:t>
                      </a:r>
                    </a:p>
                    <a:p>
                      <a:r>
                        <a:rPr lang="fr-FR" sz="2400" b="1" dirty="0" smtClean="0"/>
                        <a:t>     A D 5 2</a:t>
                      </a:r>
                    </a:p>
                    <a:p>
                      <a:r>
                        <a:rPr lang="fr-FR" sz="2400" b="1" dirty="0" smtClean="0"/>
                        <a:t>     V 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21333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R D 10     9   A 5 2</a:t>
                      </a:r>
                    </a:p>
                    <a:p>
                      <a:r>
                        <a:rPr lang="fr-FR" sz="2400" b="1" dirty="0" smtClean="0"/>
                        <a:t>     8 6 4 3</a:t>
                      </a:r>
                    </a:p>
                    <a:p>
                      <a:r>
                        <a:rPr lang="fr-FR" sz="2400" b="1" dirty="0" smtClean="0"/>
                        <a:t>     </a:t>
                      </a:r>
                      <a:r>
                        <a:rPr lang="fr-FR" sz="2400" b="1" baseline="0" dirty="0" smtClean="0"/>
                        <a:t>10 7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 5 4 2</a:t>
                      </a:r>
                    </a:p>
                    <a:p>
                      <a:r>
                        <a:rPr lang="fr-FR" sz="2400" b="1" dirty="0" smtClean="0"/>
                        <a:t>      D </a:t>
                      </a:r>
                      <a:r>
                        <a:rPr lang="fr-FR" sz="2400" b="1" baseline="0" dirty="0" smtClean="0"/>
                        <a:t>8 6 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10 9</a:t>
                      </a:r>
                      <a:r>
                        <a:rPr lang="fr-FR" sz="2400" b="1" baseline="0" dirty="0" smtClean="0"/>
                        <a:t> 7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 </a:t>
                      </a:r>
                      <a:r>
                        <a:rPr lang="fr-FR" sz="2400" b="1" baseline="0" dirty="0" smtClean="0"/>
                        <a:t>6 5 3 2</a:t>
                      </a:r>
                      <a:endParaRPr lang="fr-FR" sz="2400" b="1" dirty="0" smtClean="0"/>
                    </a:p>
                  </a:txBody>
                  <a:tcPr/>
                </a:tc>
              </a:tr>
              <a:tr h="1440160"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V 7 6</a:t>
                      </a:r>
                    </a:p>
                    <a:p>
                      <a:r>
                        <a:rPr lang="fr-FR" sz="2400" b="1" dirty="0" smtClean="0"/>
                        <a:t>     9 7</a:t>
                      </a:r>
                      <a:r>
                        <a:rPr lang="fr-FR" sz="2400" b="1" baseline="0" dirty="0" smtClean="0"/>
                        <a:t> 3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R</a:t>
                      </a:r>
                      <a:r>
                        <a:rPr lang="fr-FR" sz="2400" b="1" baseline="0" dirty="0" smtClean="0"/>
                        <a:t> V</a:t>
                      </a:r>
                      <a:endParaRPr lang="fr-FR" sz="2400" b="1" dirty="0" smtClean="0"/>
                    </a:p>
                    <a:p>
                      <a:r>
                        <a:rPr lang="fr-FR" sz="2400" b="1" dirty="0" smtClean="0"/>
                        <a:t>     A</a:t>
                      </a:r>
                      <a:r>
                        <a:rPr lang="fr-FR" sz="2400" b="1" baseline="0" dirty="0" smtClean="0"/>
                        <a:t> R D 9 4</a:t>
                      </a:r>
                      <a:endParaRPr lang="fr-FR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24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7" name="Image 6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2420888"/>
            <a:ext cx="288032" cy="288032"/>
          </a:xfrm>
          <a:prstGeom prst="rect">
            <a:avLst/>
          </a:prstGeom>
        </p:spPr>
      </p:pic>
      <p:pic>
        <p:nvPicPr>
          <p:cNvPr id="8" name="Image 7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2060848"/>
            <a:ext cx="288032" cy="288032"/>
          </a:xfrm>
          <a:prstGeom prst="rect">
            <a:avLst/>
          </a:prstGeom>
        </p:spPr>
      </p:pic>
      <p:pic>
        <p:nvPicPr>
          <p:cNvPr id="10" name="Image 9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1700808"/>
            <a:ext cx="288032" cy="288032"/>
          </a:xfrm>
          <a:prstGeom prst="rect">
            <a:avLst/>
          </a:prstGeom>
        </p:spPr>
      </p:pic>
      <p:pic>
        <p:nvPicPr>
          <p:cNvPr id="11" name="Image 10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2780928"/>
            <a:ext cx="288032" cy="288032"/>
          </a:xfrm>
          <a:prstGeom prst="rect">
            <a:avLst/>
          </a:prstGeom>
        </p:spPr>
      </p:pic>
      <p:pic>
        <p:nvPicPr>
          <p:cNvPr id="12" name="Image 11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5517232"/>
            <a:ext cx="288032" cy="288032"/>
          </a:xfrm>
          <a:prstGeom prst="rect">
            <a:avLst/>
          </a:prstGeom>
        </p:spPr>
      </p:pic>
      <p:pic>
        <p:nvPicPr>
          <p:cNvPr id="13" name="Image 12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5157192"/>
            <a:ext cx="288032" cy="288032"/>
          </a:xfrm>
          <a:prstGeom prst="rect">
            <a:avLst/>
          </a:prstGeom>
        </p:spPr>
      </p:pic>
      <p:pic>
        <p:nvPicPr>
          <p:cNvPr id="14" name="Image 13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267744" y="4797152"/>
            <a:ext cx="288032" cy="288032"/>
          </a:xfrm>
          <a:prstGeom prst="rect">
            <a:avLst/>
          </a:prstGeom>
        </p:spPr>
      </p:pic>
      <p:pic>
        <p:nvPicPr>
          <p:cNvPr id="15" name="Image 14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267744" y="5877272"/>
            <a:ext cx="288032" cy="288032"/>
          </a:xfrm>
          <a:prstGeom prst="rect">
            <a:avLst/>
          </a:prstGeom>
        </p:spPr>
      </p:pic>
      <p:pic>
        <p:nvPicPr>
          <p:cNvPr id="16" name="Image 15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11560" y="3933056"/>
            <a:ext cx="288032" cy="288032"/>
          </a:xfrm>
          <a:prstGeom prst="rect">
            <a:avLst/>
          </a:prstGeom>
        </p:spPr>
      </p:pic>
      <p:pic>
        <p:nvPicPr>
          <p:cNvPr id="17" name="Image 16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3573016"/>
            <a:ext cx="288032" cy="288032"/>
          </a:xfrm>
          <a:prstGeom prst="rect">
            <a:avLst/>
          </a:prstGeom>
        </p:spPr>
      </p:pic>
      <p:pic>
        <p:nvPicPr>
          <p:cNvPr id="18" name="Image 17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11560" y="3212976"/>
            <a:ext cx="288032" cy="288032"/>
          </a:xfrm>
          <a:prstGeom prst="rect">
            <a:avLst/>
          </a:prstGeom>
        </p:spPr>
      </p:pic>
      <p:pic>
        <p:nvPicPr>
          <p:cNvPr id="19" name="Image 1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1560" y="4293096"/>
            <a:ext cx="288032" cy="288032"/>
          </a:xfrm>
          <a:prstGeom prst="rect">
            <a:avLst/>
          </a:prstGeom>
        </p:spPr>
      </p:pic>
      <p:pic>
        <p:nvPicPr>
          <p:cNvPr id="20" name="Image 1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39952" y="3933056"/>
            <a:ext cx="288032" cy="288032"/>
          </a:xfrm>
          <a:prstGeom prst="rect">
            <a:avLst/>
          </a:prstGeom>
        </p:spPr>
      </p:pic>
      <p:pic>
        <p:nvPicPr>
          <p:cNvPr id="21" name="Image 2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73016"/>
            <a:ext cx="288032" cy="288032"/>
          </a:xfrm>
          <a:prstGeom prst="rect">
            <a:avLst/>
          </a:prstGeom>
        </p:spPr>
      </p:pic>
      <p:pic>
        <p:nvPicPr>
          <p:cNvPr id="22" name="Image 2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139952" y="3212976"/>
            <a:ext cx="288032" cy="288032"/>
          </a:xfrm>
          <a:prstGeom prst="rect">
            <a:avLst/>
          </a:prstGeom>
        </p:spPr>
      </p:pic>
      <p:pic>
        <p:nvPicPr>
          <p:cNvPr id="23" name="Image 2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39952" y="4293096"/>
            <a:ext cx="288032" cy="288032"/>
          </a:xfrm>
          <a:prstGeom prst="rect">
            <a:avLst/>
          </a:prstGeom>
        </p:spPr>
      </p:pic>
      <p:pic>
        <p:nvPicPr>
          <p:cNvPr id="32" name="Image 31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627784" y="3284984"/>
            <a:ext cx="1039091" cy="1039091"/>
          </a:xfrm>
          <a:prstGeom prst="rect">
            <a:avLst/>
          </a:prstGeom>
        </p:spPr>
      </p:pic>
      <p:sp>
        <p:nvSpPr>
          <p:cNvPr id="33" name="ZoneTexte 32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6" name="ZoneTexte 35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5 : Le déclarant </a:t>
            </a:r>
            <a:endParaRPr lang="fr-FR" sz="4000" dirty="0"/>
          </a:p>
        </p:txBody>
      </p:sp>
      <p:graphicFrame>
        <p:nvGraphicFramePr>
          <p:cNvPr id="40" name="Tableau 39"/>
          <p:cNvGraphicFramePr>
            <a:graphicFrameLocks noGrp="1"/>
          </p:cNvGraphicFramePr>
          <p:nvPr/>
        </p:nvGraphicFramePr>
        <p:xfrm>
          <a:off x="5868144" y="3015208"/>
          <a:ext cx="2592288" cy="2286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2288"/>
              </a:tblGrid>
              <a:tr h="21602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Oui  car le </a:t>
                      </a:r>
                      <a:r>
                        <a:rPr lang="fr-FR" sz="3200" b="1" dirty="0" smtClean="0"/>
                        <a:t>10</a:t>
                      </a:r>
                      <a:r>
                        <a:rPr lang="fr-FR" sz="3600" b="1" dirty="0" smtClean="0"/>
                        <a:t> de     tombe au 2</a:t>
                      </a:r>
                      <a:r>
                        <a:rPr lang="fr-FR" sz="3600" b="1" baseline="30000" dirty="0" smtClean="0"/>
                        <a:t>ème</a:t>
                      </a:r>
                      <a:r>
                        <a:rPr lang="fr-FR" sz="3600" b="1" dirty="0" smtClean="0"/>
                        <a:t> tour  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6" name="ZoneTexte 25"/>
          <p:cNvSpPr txBox="1"/>
          <p:nvPr/>
        </p:nvSpPr>
        <p:spPr>
          <a:xfrm>
            <a:off x="5796136" y="1499300"/>
            <a:ext cx="316835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S’il joue en 1</a:t>
            </a:r>
            <a:r>
              <a:rPr lang="fr-FR" sz="3200" b="1" baseline="30000" dirty="0" smtClean="0"/>
              <a:t>er</a:t>
            </a:r>
            <a:r>
              <a:rPr lang="fr-FR" sz="3200" b="1" dirty="0" smtClean="0"/>
              <a:t> peut-il réaliser son contrat ?</a:t>
            </a:r>
            <a:endParaRPr lang="fr-FR" sz="3200" b="1" dirty="0"/>
          </a:p>
        </p:txBody>
      </p:sp>
      <p:pic>
        <p:nvPicPr>
          <p:cNvPr id="29" name="Image 2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7164288" y="3789040"/>
            <a:ext cx="288032" cy="288032"/>
          </a:xfrm>
          <a:prstGeom prst="rect">
            <a:avLst/>
          </a:prstGeom>
        </p:spPr>
      </p:pic>
      <p:graphicFrame>
        <p:nvGraphicFramePr>
          <p:cNvPr id="30" name="Tableau 29"/>
          <p:cNvGraphicFramePr>
            <a:graphicFrameLocks noGrp="1"/>
          </p:cNvGraphicFramePr>
          <p:nvPr/>
        </p:nvGraphicFramePr>
        <p:xfrm>
          <a:off x="5868144" y="5373216"/>
          <a:ext cx="2592288" cy="10668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592288"/>
              </a:tblGrid>
              <a:tr h="370840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Attention au blocage à </a:t>
                      </a:r>
                      <a:endParaRPr lang="fr-FR" sz="3200" b="1" dirty="0"/>
                    </a:p>
                  </a:txBody>
                  <a:tcPr>
                    <a:solidFill>
                      <a:srgbClr val="FF0000"/>
                    </a:solidFill>
                  </a:tcPr>
                </a:tc>
              </a:tr>
            </a:tbl>
          </a:graphicData>
        </a:graphic>
      </p:graphicFrame>
      <p:pic>
        <p:nvPicPr>
          <p:cNvPr id="31" name="Image 30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68344" y="6021288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"/>
            <a:ext cx="9144000" cy="621792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3140968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267744" y="3140968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211960" y="3140968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228184" y="3140968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95536" y="5661248"/>
          <a:ext cx="1584176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176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195736" y="5661248"/>
          <a:ext cx="1872208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2208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355976" y="5661248"/>
          <a:ext cx="136815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5940152" y="5661248"/>
          <a:ext cx="208823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 descr="Sans titre - 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20040"/>
            <a:ext cx="9144000" cy="6217920"/>
          </a:xfrm>
          <a:prstGeom prst="rect">
            <a:avLst/>
          </a:prstGeom>
        </p:spPr>
      </p:pic>
      <p:graphicFrame>
        <p:nvGraphicFramePr>
          <p:cNvPr id="3" name="Tableau 2"/>
          <p:cNvGraphicFramePr>
            <a:graphicFrameLocks noGrp="1"/>
          </p:cNvGraphicFramePr>
          <p:nvPr/>
        </p:nvGraphicFramePr>
        <p:xfrm>
          <a:off x="323528" y="2852936"/>
          <a:ext cx="18002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2411760" y="2852936"/>
          <a:ext cx="18002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au 4"/>
          <p:cNvGraphicFramePr>
            <a:graphicFrameLocks noGrp="1"/>
          </p:cNvGraphicFramePr>
          <p:nvPr/>
        </p:nvGraphicFramePr>
        <p:xfrm>
          <a:off x="4427984" y="2852936"/>
          <a:ext cx="18002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660232" y="2852936"/>
          <a:ext cx="18002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au 6"/>
          <p:cNvGraphicFramePr>
            <a:graphicFrameLocks noGrp="1"/>
          </p:cNvGraphicFramePr>
          <p:nvPr/>
        </p:nvGraphicFramePr>
        <p:xfrm>
          <a:off x="323528" y="5661248"/>
          <a:ext cx="180020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020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au 7"/>
          <p:cNvGraphicFramePr>
            <a:graphicFrameLocks noGrp="1"/>
          </p:cNvGraphicFramePr>
          <p:nvPr/>
        </p:nvGraphicFramePr>
        <p:xfrm>
          <a:off x="2267744" y="5661248"/>
          <a:ext cx="208823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8232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4572000" y="5661248"/>
          <a:ext cx="1728192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8192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au 9"/>
          <p:cNvGraphicFramePr>
            <a:graphicFrameLocks noGrp="1"/>
          </p:cNvGraphicFramePr>
          <p:nvPr/>
        </p:nvGraphicFramePr>
        <p:xfrm>
          <a:off x="6516216" y="5661248"/>
          <a:ext cx="2160240" cy="6480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0"/>
              </a:tblGrid>
              <a:tr h="648072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2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1907704" y="1340768"/>
            <a:ext cx="67687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Le contrat des joueurs</a:t>
            </a:r>
          </a:p>
          <a:p>
            <a:pPr algn="ctr"/>
            <a:r>
              <a:rPr lang="fr-FR" sz="4400" b="1" dirty="0" smtClean="0"/>
              <a:t>de la défense </a:t>
            </a:r>
            <a:endParaRPr lang="fr-FR" sz="4400" dirty="0"/>
          </a:p>
        </p:txBody>
      </p:sp>
      <p:sp>
        <p:nvSpPr>
          <p:cNvPr id="5" name="ZoneTexte 4"/>
          <p:cNvSpPr txBox="1"/>
          <p:nvPr/>
        </p:nvSpPr>
        <p:spPr>
          <a:xfrm>
            <a:off x="1979712" y="3356992"/>
            <a:ext cx="676875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 smtClean="0"/>
              <a:t>Le but des joueurs de la défense, c’est de faire chuter le contrat demandé.</a:t>
            </a:r>
            <a:endParaRPr lang="fr-FR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2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Le contrat des joueurs de la défense </a:t>
            </a:r>
            <a:endParaRPr lang="fr-FR" sz="4000" dirty="0"/>
          </a:p>
        </p:txBody>
      </p:sp>
      <p:graphicFrame>
        <p:nvGraphicFramePr>
          <p:cNvPr id="6" name="Tableau 5"/>
          <p:cNvGraphicFramePr>
            <a:graphicFrameLocks noGrp="1"/>
          </p:cNvGraphicFramePr>
          <p:nvPr/>
        </p:nvGraphicFramePr>
        <p:xfrm>
          <a:off x="611559" y="1712168"/>
          <a:ext cx="8280921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60241"/>
                <a:gridCol w="2448272"/>
                <a:gridCol w="367240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Contrat  choisi par le déclarant</a:t>
                      </a:r>
                      <a:endParaRPr lang="fr-FR" sz="2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Nombre de levées à réaliser </a:t>
                      </a:r>
                      <a:endParaRPr lang="fr-FR" sz="2400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 smtClean="0">
                          <a:solidFill>
                            <a:schemeClr val="tx1"/>
                          </a:solidFill>
                        </a:rPr>
                        <a:t>Nombre de levées à réaliser  par les défenseurs pour le faire chuter</a:t>
                      </a:r>
                      <a:endParaRPr lang="fr-FR" sz="2400" dirty="0" smtClean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1SA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7 levées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7 levées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2SA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8 levées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6 levées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3SA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9 levées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5 levées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4SA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10 levées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4 levées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5SA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11 levées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3 levées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3600" b="1" dirty="0" smtClean="0"/>
                        <a:t>6SA</a:t>
                      </a:r>
                      <a:endParaRPr lang="fr-FR" sz="3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12 levées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3600" b="1" dirty="0" smtClean="0"/>
                        <a:t>2 levées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1187624" y="1760200"/>
          <a:ext cx="1967880" cy="4621128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67880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A D 3</a:t>
                      </a:r>
                    </a:p>
                    <a:p>
                      <a:r>
                        <a:rPr lang="fr-FR" sz="2400" b="1" dirty="0" smtClean="0"/>
                        <a:t>     A 5 3 2</a:t>
                      </a:r>
                    </a:p>
                    <a:p>
                      <a:r>
                        <a:rPr lang="fr-FR" sz="2400" b="1" dirty="0" smtClean="0"/>
                        <a:t>     R 6 2</a:t>
                      </a:r>
                    </a:p>
                    <a:p>
                      <a:r>
                        <a:rPr lang="fr-FR" sz="2400" b="1" dirty="0" smtClean="0"/>
                        <a:t>     9 8 7</a:t>
                      </a:r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r>
                        <a:rPr lang="fr-FR" sz="2400" b="1" dirty="0" smtClean="0"/>
                        <a:t>     R V 6 2</a:t>
                      </a:r>
                    </a:p>
                    <a:p>
                      <a:r>
                        <a:rPr lang="fr-FR" sz="2400" b="1" dirty="0" smtClean="0"/>
                        <a:t>     6 4</a:t>
                      </a:r>
                    </a:p>
                    <a:p>
                      <a:r>
                        <a:rPr lang="fr-FR" sz="2400" b="1" dirty="0" smtClean="0"/>
                        <a:t>     A D V 3</a:t>
                      </a:r>
                    </a:p>
                    <a:p>
                      <a:r>
                        <a:rPr lang="fr-FR" sz="2400" b="1" dirty="0" smtClean="0"/>
                        <a:t>     D 10 3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552287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192247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832207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2912327"/>
            <a:ext cx="288032" cy="288032"/>
          </a:xfrm>
          <a:prstGeom prst="rect">
            <a:avLst/>
          </a:prstGeom>
        </p:spPr>
      </p:pic>
      <p:pic>
        <p:nvPicPr>
          <p:cNvPr id="40" name="Image 39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5576623"/>
            <a:ext cx="288032" cy="288032"/>
          </a:xfrm>
          <a:prstGeom prst="rect">
            <a:avLst/>
          </a:prstGeom>
        </p:spPr>
      </p:pic>
      <p:pic>
        <p:nvPicPr>
          <p:cNvPr id="41" name="Image 40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5216583"/>
            <a:ext cx="288032" cy="288032"/>
          </a:xfrm>
          <a:prstGeom prst="rect">
            <a:avLst/>
          </a:prstGeom>
        </p:spPr>
      </p:pic>
      <p:pic>
        <p:nvPicPr>
          <p:cNvPr id="42" name="Image 41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4856543"/>
            <a:ext cx="288032" cy="288032"/>
          </a:xfrm>
          <a:prstGeom prst="rect">
            <a:avLst/>
          </a:prstGeom>
        </p:spPr>
      </p:pic>
      <p:pic>
        <p:nvPicPr>
          <p:cNvPr id="43" name="Image 42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5936663"/>
            <a:ext cx="288032" cy="288032"/>
          </a:xfrm>
          <a:prstGeom prst="rect">
            <a:avLst/>
          </a:prstGeom>
        </p:spPr>
      </p:pic>
      <p:pic>
        <p:nvPicPr>
          <p:cNvPr id="44" name="Image 43" descr="Table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619672" y="3501008"/>
            <a:ext cx="1039091" cy="1039091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3563888" y="1916832"/>
            <a:ext cx="53285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Sud joue 3SA et reçoit l’entame du Roi de</a:t>
            </a:r>
          </a:p>
          <a:p>
            <a:r>
              <a:rPr lang="fr-FR" sz="3200" dirty="0" smtClean="0"/>
              <a:t>Quand le mort s’étale, il connaît le nombre de cartes dans chaque couleur et leur valeur. </a:t>
            </a:r>
            <a:endParaRPr lang="fr-FR" sz="3200" dirty="0"/>
          </a:p>
        </p:txBody>
      </p:sp>
      <p:pic>
        <p:nvPicPr>
          <p:cNvPr id="46" name="Image 4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2564904"/>
            <a:ext cx="288032" cy="288032"/>
          </a:xfrm>
          <a:prstGeom prst="rect">
            <a:avLst/>
          </a:prstGeom>
        </p:spPr>
      </p:pic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7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Le contrat des joueurs de la défense </a:t>
            </a:r>
            <a:endParaRPr lang="fr-FR" sz="4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3491880" y="5229200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Combien va-t-il réaliser de levées ?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7164288" y="5373216"/>
          <a:ext cx="1463824" cy="76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/>
                        <a:t>9</a:t>
                      </a:r>
                      <a:endParaRPr lang="fr-FR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1187624" y="1760200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9 3</a:t>
                      </a:r>
                    </a:p>
                    <a:p>
                      <a:r>
                        <a:rPr lang="fr-FR" sz="3200" b="1" dirty="0" smtClean="0"/>
                        <a:t>     R 6 3</a:t>
                      </a:r>
                    </a:p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10 9 4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9632" y="2852936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2348880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259632" y="1916832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259632" y="3356992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3815408" y="1700808"/>
            <a:ext cx="532859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dirty="0" smtClean="0"/>
              <a:t>Ouest entame contre le contrat de 2SA. </a:t>
            </a:r>
            <a:endParaRPr lang="fr-FR" sz="3200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Le joueur de la défense qui entame </a:t>
            </a:r>
            <a:endParaRPr lang="fr-FR" sz="4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3707904" y="2711822"/>
            <a:ext cx="34563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Combien doit-il réaliser de levées ?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7164288" y="2883024"/>
          <a:ext cx="1463824" cy="76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/>
                        <a:t>6</a:t>
                      </a:r>
                      <a:endParaRPr lang="fr-FR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555776" y="3789040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Combien a-t-il de cartes maîtresses ?</a:t>
            </a: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7212632" y="3861048"/>
          <a:ext cx="1463824" cy="76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8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/>
                        <a:t>4</a:t>
                      </a:r>
                      <a:endParaRPr lang="fr-FR" sz="44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483768" y="4725144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 10 de      peut-il être une carte maîtresse ?</a:t>
            </a:r>
          </a:p>
        </p:txBody>
      </p:sp>
      <p:pic>
        <p:nvPicPr>
          <p:cNvPr id="21" name="Image 20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67944" y="4941168"/>
            <a:ext cx="288032" cy="288032"/>
          </a:xfrm>
          <a:prstGeom prst="rect">
            <a:avLst/>
          </a:prstGeom>
        </p:spPr>
      </p:pic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660232" y="4869160"/>
          <a:ext cx="2016224" cy="76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6224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400" b="1" dirty="0" smtClean="0"/>
                        <a:t>Oui </a:t>
                      </a:r>
                      <a:r>
                        <a:rPr lang="fr-FR" sz="3200" b="1" dirty="0" smtClean="0"/>
                        <a:t>Si…</a:t>
                      </a:r>
                      <a:endParaRPr lang="fr-FR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483768" y="5664150"/>
            <a:ext cx="424847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Le Roi de      peut-il être une carte maîtresse ?</a:t>
            </a:r>
          </a:p>
        </p:txBody>
      </p:sp>
      <p:pic>
        <p:nvPicPr>
          <p:cNvPr id="24" name="Image 23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5805264"/>
            <a:ext cx="288032" cy="288032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6660232" y="5835352"/>
          <a:ext cx="2039888" cy="762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39888"/>
              </a:tblGrid>
              <a:tr h="7200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4400" b="1" dirty="0" smtClean="0"/>
                        <a:t>Oui </a:t>
                      </a:r>
                      <a:r>
                        <a:rPr lang="fr-FR" sz="3200" b="1" dirty="0" smtClean="0"/>
                        <a:t>Si…</a:t>
                      </a:r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95536" y="1760200"/>
          <a:ext cx="1872208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872208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5 2</a:t>
                      </a:r>
                    </a:p>
                    <a:p>
                      <a:r>
                        <a:rPr lang="fr-FR" sz="3200" b="1" dirty="0" smtClean="0"/>
                        <a:t>     R V 4 3</a:t>
                      </a:r>
                    </a:p>
                    <a:p>
                      <a:r>
                        <a:rPr lang="fr-FR" sz="3200" b="1" dirty="0" smtClean="0"/>
                        <a:t>     V 9 5 2</a:t>
                      </a:r>
                    </a:p>
                    <a:p>
                      <a:r>
                        <a:rPr lang="fr-FR" sz="3200" b="1" dirty="0" smtClean="0"/>
                        <a:t>     R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2852936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7544" y="2348880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67544" y="1916832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67544" y="3356992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411760" y="1700808"/>
            <a:ext cx="54726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Quelles cartes doit avoir mon partenaire pour  que l’on ait :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1 : Le joueur de la défense </a:t>
            </a:r>
            <a:endParaRPr lang="fr-FR" sz="4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2483768" y="3276273"/>
            <a:ext cx="43204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3 cartes maîtresses à</a:t>
            </a:r>
          </a:p>
        </p:txBody>
      </p:sp>
      <p:graphicFrame>
        <p:nvGraphicFramePr>
          <p:cNvPr id="50" name="Tableau 49"/>
          <p:cNvGraphicFramePr>
            <a:graphicFrameLocks noGrp="1"/>
          </p:cNvGraphicFramePr>
          <p:nvPr/>
        </p:nvGraphicFramePr>
        <p:xfrm>
          <a:off x="6660232" y="3281928"/>
          <a:ext cx="2016224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0162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Roi  Dame</a:t>
                      </a:r>
                      <a:endParaRPr lang="fr-FR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18" name="ZoneTexte 17"/>
          <p:cNvSpPr txBox="1"/>
          <p:nvPr/>
        </p:nvSpPr>
        <p:spPr>
          <a:xfrm>
            <a:off x="2483768" y="4068361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 cartes maîtresses à</a:t>
            </a:r>
          </a:p>
        </p:txBody>
      </p:sp>
      <p:graphicFrame>
        <p:nvGraphicFramePr>
          <p:cNvPr id="19" name="Tableau 18"/>
          <p:cNvGraphicFramePr>
            <a:graphicFrameLocks noGrp="1"/>
          </p:cNvGraphicFramePr>
          <p:nvPr/>
        </p:nvGraphicFramePr>
        <p:xfrm>
          <a:off x="7212632" y="4146024"/>
          <a:ext cx="1463824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824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As</a:t>
                      </a:r>
                      <a:endParaRPr lang="fr-FR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0" name="ZoneTexte 19"/>
          <p:cNvSpPr txBox="1"/>
          <p:nvPr/>
        </p:nvSpPr>
        <p:spPr>
          <a:xfrm>
            <a:off x="2483768" y="4860449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4 cartes maîtresses à</a:t>
            </a:r>
          </a:p>
        </p:txBody>
      </p:sp>
      <p:pic>
        <p:nvPicPr>
          <p:cNvPr id="21" name="Image 20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228184" y="5004465"/>
            <a:ext cx="288032" cy="288032"/>
          </a:xfrm>
          <a:prstGeom prst="rect">
            <a:avLst/>
          </a:prstGeom>
        </p:spPr>
      </p:pic>
      <p:graphicFrame>
        <p:nvGraphicFramePr>
          <p:cNvPr id="22" name="Tableau 21"/>
          <p:cNvGraphicFramePr>
            <a:graphicFrameLocks noGrp="1"/>
          </p:cNvGraphicFramePr>
          <p:nvPr/>
        </p:nvGraphicFramePr>
        <p:xfrm>
          <a:off x="6588224" y="4938112"/>
          <a:ext cx="2376264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76264"/>
              </a:tblGrid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As Roi Dame</a:t>
                      </a:r>
                      <a:endParaRPr lang="fr-FR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sp>
        <p:nvSpPr>
          <p:cNvPr id="23" name="ZoneTexte 22"/>
          <p:cNvSpPr txBox="1"/>
          <p:nvPr/>
        </p:nvSpPr>
        <p:spPr>
          <a:xfrm>
            <a:off x="2483768" y="5652537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2 cartes maîtresses à</a:t>
            </a:r>
          </a:p>
        </p:txBody>
      </p:sp>
      <p:pic>
        <p:nvPicPr>
          <p:cNvPr id="24" name="Image 23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228184" y="4212377"/>
            <a:ext cx="288032" cy="288032"/>
          </a:xfrm>
          <a:prstGeom prst="rect">
            <a:avLst/>
          </a:prstGeom>
        </p:spPr>
      </p:pic>
      <p:graphicFrame>
        <p:nvGraphicFramePr>
          <p:cNvPr id="25" name="Tableau 24"/>
          <p:cNvGraphicFramePr>
            <a:graphicFrameLocks noGrp="1"/>
          </p:cNvGraphicFramePr>
          <p:nvPr/>
        </p:nvGraphicFramePr>
        <p:xfrm>
          <a:off x="7236296" y="5733256"/>
          <a:ext cx="1463824" cy="57912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824"/>
              </a:tblGrid>
              <a:tr h="473968">
                <a:tc>
                  <a:txBody>
                    <a:bodyPr/>
                    <a:lstStyle/>
                    <a:p>
                      <a:pPr algn="ctr"/>
                      <a:r>
                        <a:rPr lang="fr-FR" sz="3200" b="1" dirty="0" smtClean="0"/>
                        <a:t>As</a:t>
                      </a:r>
                      <a:endParaRPr lang="fr-FR" sz="32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pic>
        <p:nvPicPr>
          <p:cNvPr id="26" name="Image 25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28184" y="3417387"/>
            <a:ext cx="288032" cy="288032"/>
          </a:xfrm>
          <a:prstGeom prst="rect">
            <a:avLst/>
          </a:prstGeom>
        </p:spPr>
      </p:pic>
      <p:pic>
        <p:nvPicPr>
          <p:cNvPr id="27" name="Image 26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156176" y="5796553"/>
            <a:ext cx="288032" cy="28803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2" name="Tableau 31"/>
          <p:cNvGraphicFramePr>
            <a:graphicFrameLocks noGrp="1"/>
          </p:cNvGraphicFramePr>
          <p:nvPr/>
        </p:nvGraphicFramePr>
        <p:xfrm>
          <a:off x="323528" y="3763104"/>
          <a:ext cx="2304256" cy="2042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04256"/>
              </a:tblGrid>
              <a:tr h="1512168">
                <a:tc>
                  <a:txBody>
                    <a:bodyPr/>
                    <a:lstStyle/>
                    <a:p>
                      <a:r>
                        <a:rPr lang="fr-FR" sz="3200" b="1" dirty="0" smtClean="0"/>
                        <a:t>     A R D 10</a:t>
                      </a:r>
                    </a:p>
                    <a:p>
                      <a:r>
                        <a:rPr lang="fr-FR" sz="3200" b="1" dirty="0" smtClean="0"/>
                        <a:t>     A 5 2</a:t>
                      </a:r>
                    </a:p>
                    <a:p>
                      <a:r>
                        <a:rPr lang="fr-FR" sz="3200" b="1" dirty="0" smtClean="0"/>
                        <a:t>     8 6 4 3</a:t>
                      </a:r>
                    </a:p>
                    <a:p>
                      <a:r>
                        <a:rPr lang="fr-FR" sz="3200" b="1" dirty="0" smtClean="0"/>
                        <a:t>     10 7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3" name="Image 32" descr="Carreau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4855840"/>
            <a:ext cx="288032" cy="288032"/>
          </a:xfrm>
          <a:prstGeom prst="rect">
            <a:avLst/>
          </a:prstGeom>
        </p:spPr>
      </p:pic>
      <p:pic>
        <p:nvPicPr>
          <p:cNvPr id="36" name="Image 35" descr="Coeur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95536" y="4351784"/>
            <a:ext cx="288032" cy="288032"/>
          </a:xfrm>
          <a:prstGeom prst="rect">
            <a:avLst/>
          </a:prstGeom>
        </p:spPr>
      </p:pic>
      <p:pic>
        <p:nvPicPr>
          <p:cNvPr id="37" name="Image 36" descr="Piq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5536" y="3919736"/>
            <a:ext cx="288032" cy="288032"/>
          </a:xfrm>
          <a:prstGeom prst="rect">
            <a:avLst/>
          </a:prstGeom>
        </p:spPr>
      </p:pic>
      <p:pic>
        <p:nvPicPr>
          <p:cNvPr id="39" name="Image 38" descr="Trefl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95536" y="5359896"/>
            <a:ext cx="288032" cy="288032"/>
          </a:xfrm>
          <a:prstGeom prst="rect">
            <a:avLst/>
          </a:prstGeom>
        </p:spPr>
      </p:pic>
      <p:sp>
        <p:nvSpPr>
          <p:cNvPr id="45" name="ZoneTexte 44"/>
          <p:cNvSpPr txBox="1"/>
          <p:nvPr/>
        </p:nvSpPr>
        <p:spPr>
          <a:xfrm>
            <a:off x="2627784" y="3717032"/>
            <a:ext cx="41044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200" b="1" dirty="0" smtClean="0"/>
              <a:t>Quel est le nombre de cartes maîtresses possédées par Ouest ?</a:t>
            </a:r>
            <a:endParaRPr lang="fr-FR" sz="3200" b="1" dirty="0"/>
          </a:p>
        </p:txBody>
      </p:sp>
      <p:sp>
        <p:nvSpPr>
          <p:cNvPr id="47" name="ZoneTexte 46"/>
          <p:cNvSpPr txBox="1"/>
          <p:nvPr/>
        </p:nvSpPr>
        <p:spPr>
          <a:xfrm>
            <a:off x="1907704" y="188640"/>
            <a:ext cx="68407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b="1" dirty="0" smtClean="0">
                <a:hlinkClick r:id="rId6"/>
              </a:rPr>
              <a:t>Chapitre 2 - Leçon 6</a:t>
            </a:r>
            <a:r>
              <a:rPr lang="fr-FR" sz="4800" b="1" dirty="0" smtClean="0"/>
              <a:t> </a:t>
            </a:r>
            <a:endParaRPr lang="fr-FR" sz="4800" b="1" dirty="0"/>
          </a:p>
        </p:txBody>
      </p:sp>
      <p:sp>
        <p:nvSpPr>
          <p:cNvPr id="48" name="ZoneTexte 47"/>
          <p:cNvSpPr txBox="1"/>
          <p:nvPr/>
        </p:nvSpPr>
        <p:spPr>
          <a:xfrm>
            <a:off x="755576" y="980728"/>
            <a:ext cx="82089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000" b="1" dirty="0" smtClean="0"/>
              <a:t>Exercice 2 : Le joueur de la défense </a:t>
            </a:r>
            <a:endParaRPr lang="fr-FR" sz="4000" dirty="0"/>
          </a:p>
        </p:txBody>
      </p:sp>
      <p:graphicFrame>
        <p:nvGraphicFramePr>
          <p:cNvPr id="28" name="Tableau 27"/>
          <p:cNvGraphicFramePr>
            <a:graphicFrameLocks noGrp="1"/>
          </p:cNvGraphicFramePr>
          <p:nvPr/>
        </p:nvGraphicFramePr>
        <p:xfrm>
          <a:off x="7308304" y="3933056"/>
          <a:ext cx="1319808" cy="7200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19808"/>
              </a:tblGrid>
              <a:tr h="720080">
                <a:tc>
                  <a:txBody>
                    <a:bodyPr/>
                    <a:lstStyle/>
                    <a:p>
                      <a:pPr algn="ctr"/>
                      <a:r>
                        <a:rPr lang="fr-FR" sz="4000" b="1" dirty="0" smtClean="0"/>
                        <a:t>4</a:t>
                      </a:r>
                      <a:endParaRPr lang="fr-FR" sz="4000" b="1" dirty="0"/>
                    </a:p>
                  </a:txBody>
                  <a:tcPr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281</TotalTime>
  <Words>981</Words>
  <Application>Microsoft Office PowerPoint</Application>
  <PresentationFormat>Affichage à l'écran (4:3)</PresentationFormat>
  <Paragraphs>207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Oriel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Gilles</dc:creator>
  <cp:lastModifiedBy>Gilles</cp:lastModifiedBy>
  <cp:revision>55</cp:revision>
  <dcterms:created xsi:type="dcterms:W3CDTF">2019-10-05T07:23:17Z</dcterms:created>
  <dcterms:modified xsi:type="dcterms:W3CDTF">2019-11-08T15:32:24Z</dcterms:modified>
</cp:coreProperties>
</file>