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notesMasterIdLst>
    <p:notesMasterId r:id="rId16"/>
  </p:notesMasterIdLst>
  <p:sldIdLst>
    <p:sldId id="331" r:id="rId2"/>
    <p:sldId id="332" r:id="rId3"/>
    <p:sldId id="334" r:id="rId4"/>
    <p:sldId id="335" r:id="rId5"/>
    <p:sldId id="336" r:id="rId6"/>
    <p:sldId id="333" r:id="rId7"/>
    <p:sldId id="323" r:id="rId8"/>
    <p:sldId id="324" r:id="rId9"/>
    <p:sldId id="326" r:id="rId10"/>
    <p:sldId id="325" r:id="rId11"/>
    <p:sldId id="327" r:id="rId12"/>
    <p:sldId id="328" r:id="rId13"/>
    <p:sldId id="329" r:id="rId14"/>
    <p:sldId id="330" r:id="rId1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6F2AE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9" autoAdjust="0"/>
    <p:restoredTop sz="94643" autoAdjust="0"/>
  </p:normalViewPr>
  <p:slideViewPr>
    <p:cSldViewPr>
      <p:cViewPr varScale="1">
        <p:scale>
          <a:sx n="102" d="100"/>
          <a:sy n="102" d="100"/>
        </p:scale>
        <p:origin x="-60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D86952-2BC9-438F-950F-C40578417B42}" type="datetimeFigureOut">
              <a:rPr lang="fr-FR" smtClean="0"/>
              <a:pPr/>
              <a:t>08/11/2019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9D676C-7756-444B-B040-49F48653CA5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75551B4D-911F-493D-AEA2-BEAF1A8B1332}" type="datetimeFigureOut">
              <a:rPr lang="fr-FR" smtClean="0"/>
              <a:pPr/>
              <a:t>08/11/2019</a:t>
            </a:fld>
            <a:endParaRPr lang="fr-FR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fr-FR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necteur droit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Connecteur droit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Connecteur droit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necteur droit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necteur droit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Connecteur droit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lipse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lipse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lipse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lipse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lipse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2874C015-65A0-424D-911D-1F411918887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51B4D-911F-493D-AEA2-BEAF1A8B1332}" type="datetimeFigureOut">
              <a:rPr lang="fr-FR" smtClean="0"/>
              <a:pPr/>
              <a:t>08/11/2019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4C015-65A0-424D-911D-1F411918887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51B4D-911F-493D-AEA2-BEAF1A8B1332}" type="datetimeFigureOut">
              <a:rPr lang="fr-FR" smtClean="0"/>
              <a:pPr/>
              <a:t>08/11/2019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4C015-65A0-424D-911D-1F411918887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5551B4D-911F-493D-AEA2-BEAF1A8B1332}" type="datetimeFigureOut">
              <a:rPr lang="fr-FR" smtClean="0"/>
              <a:pPr/>
              <a:t>08/11/2019</a:t>
            </a:fld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874C015-65A0-424D-911D-1F4119188872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75551B4D-911F-493D-AEA2-BEAF1A8B1332}" type="datetimeFigureOut">
              <a:rPr lang="fr-FR" smtClean="0"/>
              <a:pPr/>
              <a:t>08/11/2019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fr-FR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necteur droit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Connecteur droit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necteur droit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necteur droit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Connecteur droit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lipse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lipse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lipse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lipse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lipse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Connecteur droit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2874C015-65A0-424D-911D-1F411918887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51B4D-911F-493D-AEA2-BEAF1A8B1332}" type="datetimeFigureOut">
              <a:rPr lang="fr-FR" smtClean="0"/>
              <a:pPr/>
              <a:t>08/11/2019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4C015-65A0-424D-911D-1F4119188872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51B4D-911F-493D-AEA2-BEAF1A8B1332}" type="datetimeFigureOut">
              <a:rPr lang="fr-FR" smtClean="0"/>
              <a:pPr/>
              <a:t>08/11/2019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4C015-65A0-424D-911D-1F4119188872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3" name="Espace réservé du contenu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14" name="Espace réservé du texte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6" name="Espace réservé de la date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5551B4D-911F-493D-AEA2-BEAF1A8B1332}" type="datetimeFigureOut">
              <a:rPr lang="fr-FR" smtClean="0"/>
              <a:pPr/>
              <a:t>08/11/2019</a:t>
            </a:fld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874C015-65A0-424D-911D-1F4119188872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51B4D-911F-493D-AEA2-BEAF1A8B1332}" type="datetimeFigureOut">
              <a:rPr lang="fr-FR" smtClean="0"/>
              <a:pPr/>
              <a:t>08/11/2019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4C015-65A0-424D-911D-1F411918887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necteur droit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8" name="Connecteur droit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Connecteur droit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necteur droit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lipse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Espace réservé du contenu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1" name="Espace réservé de la date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5551B4D-911F-493D-AEA2-BEAF1A8B1332}" type="datetimeFigureOut">
              <a:rPr lang="fr-FR" smtClean="0"/>
              <a:pPr/>
              <a:t>08/11/2019</a:t>
            </a:fld>
            <a:endParaRPr lang="fr-FR"/>
          </a:p>
        </p:txBody>
      </p:sp>
      <p:sp>
        <p:nvSpPr>
          <p:cNvPr id="22" name="Espace réservé du numéro de diapositive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874C015-65A0-424D-911D-1F4119188872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23" name="Espace réservé du pied de page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lipse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10" name="Connecteur droit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necteur droit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Connecteur droit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Connecteur droit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Espace réservé de la date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5551B4D-911F-493D-AEA2-BEAF1A8B1332}" type="datetimeFigureOut">
              <a:rPr lang="fr-FR" smtClean="0"/>
              <a:pPr/>
              <a:t>08/11/2019</a:t>
            </a:fld>
            <a:endParaRPr lang="fr-FR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874C015-65A0-424D-911D-1F4119188872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21" name="Espace réservé du pied de page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necteur droit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75551B4D-911F-493D-AEA2-BEAF1A8B1332}" type="datetimeFigureOut">
              <a:rPr lang="fr-FR" smtClean="0"/>
              <a:pPr/>
              <a:t>08/11/2019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fr-FR"/>
          </a:p>
        </p:txBody>
      </p:sp>
      <p:sp>
        <p:nvSpPr>
          <p:cNvPr id="7" name="Connecteur droit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necteur droit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lipse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2874C015-65A0-424D-911D-1F411918887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localhost/Tests/Bridge_initiation_la_regle_du_jeu.php" TargetMode="Externa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localhost/Tests/Bridge_initiation_la_regle_du_jeu.php" TargetMode="Externa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localhost/Tests/Bridge_initiation_la_regle_du_jeu.php" TargetMode="Externa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7" Type="http://schemas.openxmlformats.org/officeDocument/2006/relationships/hyperlink" Target="http://localhost/Tests/Bridge_initiation_la_regle_du_jeu.php" TargetMode="Externa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7" Type="http://schemas.openxmlformats.org/officeDocument/2006/relationships/hyperlink" Target="http://localhost/Tests/Bridge_initiation_la_regle_du_jeu.php" TargetMode="Externa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localhost/Tests/Bridge_initiation_la_regle_du_jeu.php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7" Type="http://schemas.openxmlformats.org/officeDocument/2006/relationships/hyperlink" Target="http://localhost/Tests/Bridge_initiation_la_regle_du_jeu.php" TargetMode="Externa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localhost/Tests/Bridge_initiation_la_regle_du_jeu.php" TargetMode="Externa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localhost/Tests/Bridge_initiation_la_regle_du_jeu.php" TargetMode="Externa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localhost/Tests/Bridge_initiation_la_regle_du_jeu.php" TargetMode="Externa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1907704" y="188640"/>
            <a:ext cx="68407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800" b="1" dirty="0" smtClean="0">
                <a:hlinkClick r:id="rId2"/>
              </a:rPr>
              <a:t>Chapitre 4 – Leçon 12 </a:t>
            </a:r>
            <a:r>
              <a:rPr lang="fr-FR" sz="4800" b="1" dirty="0" smtClean="0"/>
              <a:t> </a:t>
            </a:r>
            <a:endParaRPr lang="fr-FR" sz="4800" b="1" dirty="0"/>
          </a:p>
        </p:txBody>
      </p:sp>
      <p:sp>
        <p:nvSpPr>
          <p:cNvPr id="5" name="ZoneTexte 4"/>
          <p:cNvSpPr txBox="1"/>
          <p:nvPr/>
        </p:nvSpPr>
        <p:spPr>
          <a:xfrm>
            <a:off x="251520" y="3068960"/>
            <a:ext cx="842493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400" b="1" dirty="0" smtClean="0"/>
              <a:t>Correction des exercices</a:t>
            </a:r>
            <a:endParaRPr lang="fr-FR" sz="4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au 5"/>
          <p:cNvGraphicFramePr>
            <a:graphicFrameLocks noGrp="1"/>
          </p:cNvGraphicFramePr>
          <p:nvPr/>
        </p:nvGraphicFramePr>
        <p:xfrm>
          <a:off x="2979224" y="2018536"/>
          <a:ext cx="1804500" cy="155448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804500"/>
              </a:tblGrid>
              <a:tr h="1479589">
                <a:tc>
                  <a:txBody>
                    <a:bodyPr/>
                    <a:lstStyle/>
                    <a:p>
                      <a:r>
                        <a:rPr lang="fr-FR" dirty="0" smtClean="0"/>
                        <a:t>       </a:t>
                      </a:r>
                      <a:r>
                        <a:rPr lang="fr-FR" sz="2400" b="1" dirty="0" smtClean="0"/>
                        <a:t>A D 6</a:t>
                      </a:r>
                    </a:p>
                    <a:p>
                      <a:r>
                        <a:rPr lang="fr-FR" sz="2400" b="1" dirty="0" smtClean="0"/>
                        <a:t>     R D 5</a:t>
                      </a:r>
                    </a:p>
                    <a:p>
                      <a:r>
                        <a:rPr lang="fr-FR" sz="2400" b="1" dirty="0" smtClean="0"/>
                        <a:t>     R D 10 9 6</a:t>
                      </a:r>
                    </a:p>
                    <a:p>
                      <a:r>
                        <a:rPr lang="fr-FR" sz="2400" b="1" dirty="0" smtClean="0"/>
                        <a:t>     V 3</a:t>
                      </a: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7" name="Image 6" descr="Carreau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67744" y="2780928"/>
            <a:ext cx="288032" cy="288032"/>
          </a:xfrm>
          <a:prstGeom prst="rect">
            <a:avLst/>
          </a:prstGeom>
        </p:spPr>
      </p:pic>
      <p:pic>
        <p:nvPicPr>
          <p:cNvPr id="8" name="Image 7" descr="Coeu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267744" y="2420888"/>
            <a:ext cx="288032" cy="288032"/>
          </a:xfrm>
          <a:prstGeom prst="rect">
            <a:avLst/>
          </a:prstGeom>
        </p:spPr>
      </p:pic>
      <p:pic>
        <p:nvPicPr>
          <p:cNvPr id="10" name="Image 9" descr="Pique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267744" y="2060848"/>
            <a:ext cx="288032" cy="288032"/>
          </a:xfrm>
          <a:prstGeom prst="rect">
            <a:avLst/>
          </a:prstGeom>
        </p:spPr>
      </p:pic>
      <p:pic>
        <p:nvPicPr>
          <p:cNvPr id="11" name="Image 10" descr="Trefle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267744" y="3140968"/>
            <a:ext cx="288032" cy="288032"/>
          </a:xfrm>
          <a:prstGeom prst="rect">
            <a:avLst/>
          </a:prstGeom>
        </p:spPr>
      </p:pic>
      <p:sp>
        <p:nvSpPr>
          <p:cNvPr id="29" name="ZoneTexte 28"/>
          <p:cNvSpPr txBox="1"/>
          <p:nvPr/>
        </p:nvSpPr>
        <p:spPr>
          <a:xfrm>
            <a:off x="1907704" y="188640"/>
            <a:ext cx="68407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800" b="1" dirty="0" smtClean="0">
                <a:hlinkClick r:id="rId6"/>
              </a:rPr>
              <a:t>Chapitre 4 – Leçon 12 </a:t>
            </a:r>
            <a:r>
              <a:rPr lang="fr-FR" sz="4800" b="1" dirty="0" smtClean="0"/>
              <a:t> </a:t>
            </a:r>
            <a:endParaRPr lang="fr-FR" sz="4800" b="1" dirty="0"/>
          </a:p>
        </p:txBody>
      </p:sp>
      <p:sp>
        <p:nvSpPr>
          <p:cNvPr id="30" name="ZoneTexte 29"/>
          <p:cNvSpPr txBox="1"/>
          <p:nvPr/>
        </p:nvSpPr>
        <p:spPr>
          <a:xfrm>
            <a:off x="467544" y="962725"/>
            <a:ext cx="84249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 smtClean="0"/>
              <a:t>Quelle est votre réponse sur l’ouverture de 1SA ?</a:t>
            </a:r>
            <a:endParaRPr lang="fr-FR" sz="2800" dirty="0"/>
          </a:p>
        </p:txBody>
      </p:sp>
      <p:graphicFrame>
        <p:nvGraphicFramePr>
          <p:cNvPr id="59" name="Tableau 58"/>
          <p:cNvGraphicFramePr>
            <a:graphicFrameLocks noGrp="1"/>
          </p:cNvGraphicFramePr>
          <p:nvPr/>
        </p:nvGraphicFramePr>
        <p:xfrm>
          <a:off x="4999748" y="2048232"/>
          <a:ext cx="1804500" cy="155448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804500"/>
              </a:tblGrid>
              <a:tr h="1479589">
                <a:tc>
                  <a:txBody>
                    <a:bodyPr/>
                    <a:lstStyle/>
                    <a:p>
                      <a:r>
                        <a:rPr lang="fr-FR" dirty="0" smtClean="0"/>
                        <a:t>       </a:t>
                      </a:r>
                      <a:r>
                        <a:rPr lang="fr-FR" sz="2400" b="1" dirty="0" smtClean="0"/>
                        <a:t>R D 4</a:t>
                      </a:r>
                    </a:p>
                    <a:p>
                      <a:r>
                        <a:rPr lang="fr-FR" sz="2400" b="1" dirty="0" smtClean="0"/>
                        <a:t>     A 9 8</a:t>
                      </a:r>
                    </a:p>
                    <a:p>
                      <a:r>
                        <a:rPr lang="fr-FR" sz="2400" b="1" dirty="0" smtClean="0"/>
                        <a:t>     V 8 </a:t>
                      </a:r>
                    </a:p>
                    <a:p>
                      <a:r>
                        <a:rPr lang="fr-FR" sz="2400" b="1" dirty="0" smtClean="0"/>
                        <a:t>     R D V 8 2</a:t>
                      </a: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60" name="Image 59" descr="Carreau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59832" y="2852936"/>
            <a:ext cx="288032" cy="288032"/>
          </a:xfrm>
          <a:prstGeom prst="rect">
            <a:avLst/>
          </a:prstGeom>
        </p:spPr>
      </p:pic>
      <p:pic>
        <p:nvPicPr>
          <p:cNvPr id="61" name="Image 60" descr="Coeu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059832" y="2492896"/>
            <a:ext cx="288032" cy="288032"/>
          </a:xfrm>
          <a:prstGeom prst="rect">
            <a:avLst/>
          </a:prstGeom>
        </p:spPr>
      </p:pic>
      <p:pic>
        <p:nvPicPr>
          <p:cNvPr id="62" name="Image 61" descr="Pique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059832" y="2132856"/>
            <a:ext cx="288032" cy="288032"/>
          </a:xfrm>
          <a:prstGeom prst="rect">
            <a:avLst/>
          </a:prstGeom>
        </p:spPr>
      </p:pic>
      <p:pic>
        <p:nvPicPr>
          <p:cNvPr id="63" name="Image 62" descr="Trefle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059832" y="3212976"/>
            <a:ext cx="288032" cy="288032"/>
          </a:xfrm>
          <a:prstGeom prst="rect">
            <a:avLst/>
          </a:prstGeom>
        </p:spPr>
      </p:pic>
      <p:graphicFrame>
        <p:nvGraphicFramePr>
          <p:cNvPr id="64" name="Tableau 63"/>
          <p:cNvGraphicFramePr>
            <a:graphicFrameLocks noGrp="1"/>
          </p:cNvGraphicFramePr>
          <p:nvPr/>
        </p:nvGraphicFramePr>
        <p:xfrm>
          <a:off x="7020272" y="2090544"/>
          <a:ext cx="1804500" cy="155448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804500"/>
              </a:tblGrid>
              <a:tr h="1479589">
                <a:tc>
                  <a:txBody>
                    <a:bodyPr/>
                    <a:lstStyle/>
                    <a:p>
                      <a:r>
                        <a:rPr lang="fr-FR" dirty="0" smtClean="0"/>
                        <a:t>       </a:t>
                      </a:r>
                      <a:r>
                        <a:rPr lang="fr-FR" sz="2400" b="1" dirty="0" smtClean="0"/>
                        <a:t>R D 6</a:t>
                      </a:r>
                    </a:p>
                    <a:p>
                      <a:r>
                        <a:rPr lang="fr-FR" sz="2400" b="1" dirty="0" smtClean="0"/>
                        <a:t>     A 2</a:t>
                      </a:r>
                    </a:p>
                    <a:p>
                      <a:r>
                        <a:rPr lang="fr-FR" sz="2400" b="1" dirty="0" smtClean="0"/>
                        <a:t>     A D V 5 3 </a:t>
                      </a:r>
                    </a:p>
                    <a:p>
                      <a:r>
                        <a:rPr lang="fr-FR" sz="2400" b="1" dirty="0" smtClean="0"/>
                        <a:t>     R V 2</a:t>
                      </a: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65" name="Image 64" descr="Carreau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96580" y="2924944"/>
            <a:ext cx="288032" cy="288032"/>
          </a:xfrm>
          <a:prstGeom prst="rect">
            <a:avLst/>
          </a:prstGeom>
        </p:spPr>
      </p:pic>
      <p:pic>
        <p:nvPicPr>
          <p:cNvPr id="68" name="Image 67" descr="Trefle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096580" y="3284984"/>
            <a:ext cx="288032" cy="288032"/>
          </a:xfrm>
          <a:prstGeom prst="rect">
            <a:avLst/>
          </a:prstGeom>
        </p:spPr>
      </p:pic>
      <p:graphicFrame>
        <p:nvGraphicFramePr>
          <p:cNvPr id="27" name="Tableau 26"/>
          <p:cNvGraphicFramePr>
            <a:graphicFrameLocks noGrp="1"/>
          </p:cNvGraphicFramePr>
          <p:nvPr/>
        </p:nvGraphicFramePr>
        <p:xfrm>
          <a:off x="967300" y="1988840"/>
          <a:ext cx="1804500" cy="155448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804500"/>
              </a:tblGrid>
              <a:tr h="1479589">
                <a:tc>
                  <a:txBody>
                    <a:bodyPr/>
                    <a:lstStyle/>
                    <a:p>
                      <a:r>
                        <a:rPr lang="fr-FR" dirty="0" smtClean="0"/>
                        <a:t>       </a:t>
                      </a:r>
                      <a:r>
                        <a:rPr lang="fr-FR" sz="2400" b="1" dirty="0" smtClean="0"/>
                        <a:t>R V 5</a:t>
                      </a:r>
                    </a:p>
                    <a:p>
                      <a:r>
                        <a:rPr lang="fr-FR" sz="2400" b="1" dirty="0" smtClean="0"/>
                        <a:t>     D V 10 6 3</a:t>
                      </a:r>
                    </a:p>
                    <a:p>
                      <a:r>
                        <a:rPr lang="fr-FR" sz="2400" b="1" dirty="0" smtClean="0"/>
                        <a:t>     8 4 3 </a:t>
                      </a:r>
                    </a:p>
                    <a:p>
                      <a:r>
                        <a:rPr lang="fr-FR" sz="2400" b="1" dirty="0" smtClean="0"/>
                        <a:t>     V 2</a:t>
                      </a: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28" name="Image 27" descr="Carreau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43608" y="2823240"/>
            <a:ext cx="288032" cy="288032"/>
          </a:xfrm>
          <a:prstGeom prst="rect">
            <a:avLst/>
          </a:prstGeom>
        </p:spPr>
      </p:pic>
      <p:pic>
        <p:nvPicPr>
          <p:cNvPr id="31" name="Image 30" descr="Coeu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43608" y="2463200"/>
            <a:ext cx="288032" cy="288032"/>
          </a:xfrm>
          <a:prstGeom prst="rect">
            <a:avLst/>
          </a:prstGeom>
        </p:spPr>
      </p:pic>
      <p:pic>
        <p:nvPicPr>
          <p:cNvPr id="32" name="Image 31" descr="Pique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043608" y="2103160"/>
            <a:ext cx="288032" cy="288032"/>
          </a:xfrm>
          <a:prstGeom prst="rect">
            <a:avLst/>
          </a:prstGeom>
        </p:spPr>
      </p:pic>
      <p:pic>
        <p:nvPicPr>
          <p:cNvPr id="33" name="Image 32" descr="Trefle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043608" y="3183280"/>
            <a:ext cx="288032" cy="288032"/>
          </a:xfrm>
          <a:prstGeom prst="rect">
            <a:avLst/>
          </a:prstGeom>
        </p:spPr>
      </p:pic>
      <p:pic>
        <p:nvPicPr>
          <p:cNvPr id="34" name="Image 33" descr="Coeu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092280" y="2564904"/>
            <a:ext cx="288032" cy="288032"/>
          </a:xfrm>
          <a:prstGeom prst="rect">
            <a:avLst/>
          </a:prstGeom>
        </p:spPr>
      </p:pic>
      <p:pic>
        <p:nvPicPr>
          <p:cNvPr id="35" name="Image 34" descr="Pique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092280" y="2204864"/>
            <a:ext cx="288032" cy="288032"/>
          </a:xfrm>
          <a:prstGeom prst="rect">
            <a:avLst/>
          </a:prstGeom>
        </p:spPr>
      </p:pic>
      <p:pic>
        <p:nvPicPr>
          <p:cNvPr id="36" name="Image 35" descr="Carreau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84656" y="2852936"/>
            <a:ext cx="288032" cy="288032"/>
          </a:xfrm>
          <a:prstGeom prst="rect">
            <a:avLst/>
          </a:prstGeom>
        </p:spPr>
      </p:pic>
      <p:pic>
        <p:nvPicPr>
          <p:cNvPr id="37" name="Image 36" descr="Trefle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084656" y="3212976"/>
            <a:ext cx="288032" cy="288032"/>
          </a:xfrm>
          <a:prstGeom prst="rect">
            <a:avLst/>
          </a:prstGeom>
        </p:spPr>
      </p:pic>
      <p:pic>
        <p:nvPicPr>
          <p:cNvPr id="38" name="Image 37" descr="Coeu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80356" y="2492896"/>
            <a:ext cx="288032" cy="288032"/>
          </a:xfrm>
          <a:prstGeom prst="rect">
            <a:avLst/>
          </a:prstGeom>
        </p:spPr>
      </p:pic>
      <p:pic>
        <p:nvPicPr>
          <p:cNvPr id="39" name="Image 38" descr="Pique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080356" y="2132856"/>
            <a:ext cx="288032" cy="288032"/>
          </a:xfrm>
          <a:prstGeom prst="rect">
            <a:avLst/>
          </a:prstGeom>
        </p:spPr>
      </p:pic>
      <p:graphicFrame>
        <p:nvGraphicFramePr>
          <p:cNvPr id="44" name="Tableau 43"/>
          <p:cNvGraphicFramePr>
            <a:graphicFrameLocks noGrp="1"/>
          </p:cNvGraphicFramePr>
          <p:nvPr/>
        </p:nvGraphicFramePr>
        <p:xfrm>
          <a:off x="827584" y="4437112"/>
          <a:ext cx="1872208" cy="7127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2208"/>
              </a:tblGrid>
              <a:tr h="712728">
                <a:tc>
                  <a:txBody>
                    <a:bodyPr/>
                    <a:lstStyle/>
                    <a:p>
                      <a:pPr algn="ctr"/>
                      <a:r>
                        <a:rPr lang="fr-FR" sz="3200" b="1" dirty="0" smtClean="0">
                          <a:solidFill>
                            <a:schemeClr val="tx1"/>
                          </a:solidFill>
                        </a:rPr>
                        <a:t>2SA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5" name="Tableau 44"/>
          <p:cNvGraphicFramePr>
            <a:graphicFrameLocks noGrp="1"/>
          </p:cNvGraphicFramePr>
          <p:nvPr/>
        </p:nvGraphicFramePr>
        <p:xfrm>
          <a:off x="2915816" y="4509120"/>
          <a:ext cx="1872208" cy="7127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2208"/>
              </a:tblGrid>
              <a:tr h="712728">
                <a:tc>
                  <a:txBody>
                    <a:bodyPr/>
                    <a:lstStyle/>
                    <a:p>
                      <a:pPr algn="ctr"/>
                      <a:r>
                        <a:rPr lang="fr-FR" sz="3200" b="1" dirty="0" smtClean="0">
                          <a:solidFill>
                            <a:schemeClr val="tx1"/>
                          </a:solidFill>
                        </a:rPr>
                        <a:t>6SA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6" name="Tableau 45"/>
          <p:cNvGraphicFramePr>
            <a:graphicFrameLocks noGrp="1"/>
          </p:cNvGraphicFramePr>
          <p:nvPr/>
        </p:nvGraphicFramePr>
        <p:xfrm>
          <a:off x="4932040" y="4509120"/>
          <a:ext cx="1872208" cy="7127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2208"/>
              </a:tblGrid>
              <a:tr h="712728">
                <a:tc>
                  <a:txBody>
                    <a:bodyPr/>
                    <a:lstStyle/>
                    <a:p>
                      <a:pPr algn="ctr"/>
                      <a:r>
                        <a:rPr lang="fr-FR" sz="3200" b="1" dirty="0" smtClean="0">
                          <a:solidFill>
                            <a:schemeClr val="tx1"/>
                          </a:solidFill>
                        </a:rPr>
                        <a:t>4SA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7" name="Tableau 46"/>
          <p:cNvGraphicFramePr>
            <a:graphicFrameLocks noGrp="1"/>
          </p:cNvGraphicFramePr>
          <p:nvPr/>
        </p:nvGraphicFramePr>
        <p:xfrm>
          <a:off x="7020272" y="4522440"/>
          <a:ext cx="1872208" cy="7127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2208"/>
              </a:tblGrid>
              <a:tr h="712728">
                <a:tc>
                  <a:txBody>
                    <a:bodyPr/>
                    <a:lstStyle/>
                    <a:p>
                      <a:pPr algn="ctr"/>
                      <a:r>
                        <a:rPr lang="fr-FR" sz="3200" b="1" dirty="0" smtClean="0">
                          <a:solidFill>
                            <a:schemeClr val="tx1"/>
                          </a:solidFill>
                        </a:rPr>
                        <a:t>5SA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au 5"/>
          <p:cNvGraphicFramePr>
            <a:graphicFrameLocks noGrp="1"/>
          </p:cNvGraphicFramePr>
          <p:nvPr/>
        </p:nvGraphicFramePr>
        <p:xfrm>
          <a:off x="2979224" y="2018536"/>
          <a:ext cx="1804500" cy="155448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804500"/>
              </a:tblGrid>
              <a:tr h="1479589">
                <a:tc>
                  <a:txBody>
                    <a:bodyPr/>
                    <a:lstStyle/>
                    <a:p>
                      <a:r>
                        <a:rPr lang="fr-FR" dirty="0" smtClean="0"/>
                        <a:t>       </a:t>
                      </a:r>
                      <a:r>
                        <a:rPr lang="fr-FR" sz="2400" b="1" dirty="0" smtClean="0"/>
                        <a:t>R V 5</a:t>
                      </a:r>
                    </a:p>
                    <a:p>
                      <a:r>
                        <a:rPr lang="fr-FR" sz="2400" b="1" dirty="0" smtClean="0"/>
                        <a:t>     A D 5</a:t>
                      </a:r>
                    </a:p>
                    <a:p>
                      <a:r>
                        <a:rPr lang="fr-FR" sz="2400" b="1" dirty="0" smtClean="0"/>
                        <a:t>     8 2</a:t>
                      </a:r>
                    </a:p>
                    <a:p>
                      <a:r>
                        <a:rPr lang="fr-FR" sz="2400" b="1" dirty="0" smtClean="0"/>
                        <a:t>     R D 9 8 6</a:t>
                      </a: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7" name="Image 6" descr="Carreau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67744" y="2780928"/>
            <a:ext cx="288032" cy="288032"/>
          </a:xfrm>
          <a:prstGeom prst="rect">
            <a:avLst/>
          </a:prstGeom>
        </p:spPr>
      </p:pic>
      <p:pic>
        <p:nvPicPr>
          <p:cNvPr id="8" name="Image 7" descr="Coeu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267744" y="2420888"/>
            <a:ext cx="288032" cy="288032"/>
          </a:xfrm>
          <a:prstGeom prst="rect">
            <a:avLst/>
          </a:prstGeom>
        </p:spPr>
      </p:pic>
      <p:pic>
        <p:nvPicPr>
          <p:cNvPr id="10" name="Image 9" descr="Pique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267744" y="2060848"/>
            <a:ext cx="288032" cy="288032"/>
          </a:xfrm>
          <a:prstGeom prst="rect">
            <a:avLst/>
          </a:prstGeom>
        </p:spPr>
      </p:pic>
      <p:pic>
        <p:nvPicPr>
          <p:cNvPr id="11" name="Image 10" descr="Trefle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267744" y="3140968"/>
            <a:ext cx="288032" cy="288032"/>
          </a:xfrm>
          <a:prstGeom prst="rect">
            <a:avLst/>
          </a:prstGeom>
        </p:spPr>
      </p:pic>
      <p:sp>
        <p:nvSpPr>
          <p:cNvPr id="29" name="ZoneTexte 28"/>
          <p:cNvSpPr txBox="1"/>
          <p:nvPr/>
        </p:nvSpPr>
        <p:spPr>
          <a:xfrm>
            <a:off x="1907704" y="188640"/>
            <a:ext cx="68407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800" b="1" dirty="0" smtClean="0">
                <a:hlinkClick r:id="rId6"/>
              </a:rPr>
              <a:t>Chapitre 4 – Leçon 12 </a:t>
            </a:r>
            <a:r>
              <a:rPr lang="fr-FR" sz="4800" b="1" dirty="0" smtClean="0"/>
              <a:t> </a:t>
            </a:r>
            <a:endParaRPr lang="fr-FR" sz="4800" b="1" dirty="0"/>
          </a:p>
        </p:txBody>
      </p:sp>
      <p:sp>
        <p:nvSpPr>
          <p:cNvPr id="30" name="ZoneTexte 29"/>
          <p:cNvSpPr txBox="1"/>
          <p:nvPr/>
        </p:nvSpPr>
        <p:spPr>
          <a:xfrm>
            <a:off x="467544" y="962725"/>
            <a:ext cx="842493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 smtClean="0"/>
              <a:t>Quelle est votre décision sur l’enchère propositionnelle de votre partenaire ?</a:t>
            </a:r>
            <a:endParaRPr lang="fr-FR" sz="2800" dirty="0"/>
          </a:p>
        </p:txBody>
      </p:sp>
      <p:graphicFrame>
        <p:nvGraphicFramePr>
          <p:cNvPr id="59" name="Tableau 58"/>
          <p:cNvGraphicFramePr>
            <a:graphicFrameLocks noGrp="1"/>
          </p:cNvGraphicFramePr>
          <p:nvPr/>
        </p:nvGraphicFramePr>
        <p:xfrm>
          <a:off x="4999748" y="2048232"/>
          <a:ext cx="1804500" cy="155448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804500"/>
              </a:tblGrid>
              <a:tr h="1479589">
                <a:tc>
                  <a:txBody>
                    <a:bodyPr/>
                    <a:lstStyle/>
                    <a:p>
                      <a:r>
                        <a:rPr lang="fr-FR" dirty="0" smtClean="0"/>
                        <a:t>       </a:t>
                      </a:r>
                      <a:r>
                        <a:rPr lang="fr-FR" sz="2400" b="1" dirty="0" smtClean="0"/>
                        <a:t>D V 8</a:t>
                      </a:r>
                    </a:p>
                    <a:p>
                      <a:r>
                        <a:rPr lang="fr-FR" sz="2400" b="1" dirty="0" smtClean="0"/>
                        <a:t>     A V 8</a:t>
                      </a:r>
                    </a:p>
                    <a:p>
                      <a:r>
                        <a:rPr lang="fr-FR" sz="2400" b="1" dirty="0" smtClean="0"/>
                        <a:t>     R D 9 8 5 </a:t>
                      </a:r>
                    </a:p>
                    <a:p>
                      <a:r>
                        <a:rPr lang="fr-FR" sz="2400" b="1" dirty="0" smtClean="0"/>
                        <a:t>     D 8</a:t>
                      </a: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60" name="Image 59" descr="Carreau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59832" y="2852936"/>
            <a:ext cx="288032" cy="288032"/>
          </a:xfrm>
          <a:prstGeom prst="rect">
            <a:avLst/>
          </a:prstGeom>
        </p:spPr>
      </p:pic>
      <p:pic>
        <p:nvPicPr>
          <p:cNvPr id="61" name="Image 60" descr="Coeu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059832" y="2492896"/>
            <a:ext cx="288032" cy="288032"/>
          </a:xfrm>
          <a:prstGeom prst="rect">
            <a:avLst/>
          </a:prstGeom>
        </p:spPr>
      </p:pic>
      <p:pic>
        <p:nvPicPr>
          <p:cNvPr id="62" name="Image 61" descr="Pique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059832" y="2132856"/>
            <a:ext cx="288032" cy="288032"/>
          </a:xfrm>
          <a:prstGeom prst="rect">
            <a:avLst/>
          </a:prstGeom>
        </p:spPr>
      </p:pic>
      <p:pic>
        <p:nvPicPr>
          <p:cNvPr id="63" name="Image 62" descr="Trefle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059832" y="3212976"/>
            <a:ext cx="288032" cy="288032"/>
          </a:xfrm>
          <a:prstGeom prst="rect">
            <a:avLst/>
          </a:prstGeom>
        </p:spPr>
      </p:pic>
      <p:graphicFrame>
        <p:nvGraphicFramePr>
          <p:cNvPr id="64" name="Tableau 63"/>
          <p:cNvGraphicFramePr>
            <a:graphicFrameLocks noGrp="1"/>
          </p:cNvGraphicFramePr>
          <p:nvPr/>
        </p:nvGraphicFramePr>
        <p:xfrm>
          <a:off x="7020272" y="2090544"/>
          <a:ext cx="1804500" cy="155448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804500"/>
              </a:tblGrid>
              <a:tr h="1479589">
                <a:tc>
                  <a:txBody>
                    <a:bodyPr/>
                    <a:lstStyle/>
                    <a:p>
                      <a:r>
                        <a:rPr lang="fr-FR" dirty="0" smtClean="0"/>
                        <a:t>       </a:t>
                      </a:r>
                      <a:r>
                        <a:rPr lang="fr-FR" sz="2400" b="1" dirty="0" smtClean="0"/>
                        <a:t>R D V 6</a:t>
                      </a:r>
                    </a:p>
                    <a:p>
                      <a:r>
                        <a:rPr lang="fr-FR" sz="2400" b="1" dirty="0" smtClean="0"/>
                        <a:t>     A D 4</a:t>
                      </a:r>
                    </a:p>
                    <a:p>
                      <a:r>
                        <a:rPr lang="fr-FR" sz="2400" b="1" dirty="0" smtClean="0"/>
                        <a:t>     D 5 4 </a:t>
                      </a:r>
                    </a:p>
                    <a:p>
                      <a:r>
                        <a:rPr lang="fr-FR" sz="2400" b="1" dirty="0" smtClean="0"/>
                        <a:t>     V 10 8</a:t>
                      </a: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65" name="Image 64" descr="Carreau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96580" y="2924944"/>
            <a:ext cx="288032" cy="288032"/>
          </a:xfrm>
          <a:prstGeom prst="rect">
            <a:avLst/>
          </a:prstGeom>
        </p:spPr>
      </p:pic>
      <p:pic>
        <p:nvPicPr>
          <p:cNvPr id="68" name="Image 67" descr="Trefle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096580" y="3284984"/>
            <a:ext cx="288032" cy="288032"/>
          </a:xfrm>
          <a:prstGeom prst="rect">
            <a:avLst/>
          </a:prstGeom>
        </p:spPr>
      </p:pic>
      <p:graphicFrame>
        <p:nvGraphicFramePr>
          <p:cNvPr id="27" name="Tableau 26"/>
          <p:cNvGraphicFramePr>
            <a:graphicFrameLocks noGrp="1"/>
          </p:cNvGraphicFramePr>
          <p:nvPr/>
        </p:nvGraphicFramePr>
        <p:xfrm>
          <a:off x="967300" y="1988840"/>
          <a:ext cx="1804500" cy="155448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804500"/>
              </a:tblGrid>
              <a:tr h="1479589">
                <a:tc>
                  <a:txBody>
                    <a:bodyPr/>
                    <a:lstStyle/>
                    <a:p>
                      <a:r>
                        <a:rPr lang="fr-FR" dirty="0" smtClean="0"/>
                        <a:t>       </a:t>
                      </a:r>
                      <a:r>
                        <a:rPr lang="fr-FR" sz="2400" b="1" dirty="0" smtClean="0"/>
                        <a:t>A D 6</a:t>
                      </a:r>
                    </a:p>
                    <a:p>
                      <a:r>
                        <a:rPr lang="fr-FR" sz="2400" b="1" dirty="0" smtClean="0"/>
                        <a:t>     R V 9</a:t>
                      </a:r>
                    </a:p>
                    <a:p>
                      <a:r>
                        <a:rPr lang="fr-FR" sz="2400" b="1" dirty="0" smtClean="0"/>
                        <a:t>     D V 10 8 5 </a:t>
                      </a:r>
                    </a:p>
                    <a:p>
                      <a:r>
                        <a:rPr lang="fr-FR" sz="2400" b="1" dirty="0" smtClean="0"/>
                        <a:t>     D 3</a:t>
                      </a: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28" name="Image 27" descr="Carreau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43608" y="2823240"/>
            <a:ext cx="288032" cy="288032"/>
          </a:xfrm>
          <a:prstGeom prst="rect">
            <a:avLst/>
          </a:prstGeom>
        </p:spPr>
      </p:pic>
      <p:pic>
        <p:nvPicPr>
          <p:cNvPr id="31" name="Image 30" descr="Coeu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43608" y="2463200"/>
            <a:ext cx="288032" cy="288032"/>
          </a:xfrm>
          <a:prstGeom prst="rect">
            <a:avLst/>
          </a:prstGeom>
        </p:spPr>
      </p:pic>
      <p:pic>
        <p:nvPicPr>
          <p:cNvPr id="32" name="Image 31" descr="Pique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043608" y="2103160"/>
            <a:ext cx="288032" cy="288032"/>
          </a:xfrm>
          <a:prstGeom prst="rect">
            <a:avLst/>
          </a:prstGeom>
        </p:spPr>
      </p:pic>
      <p:pic>
        <p:nvPicPr>
          <p:cNvPr id="33" name="Image 32" descr="Trefle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043608" y="3183280"/>
            <a:ext cx="288032" cy="288032"/>
          </a:xfrm>
          <a:prstGeom prst="rect">
            <a:avLst/>
          </a:prstGeom>
        </p:spPr>
      </p:pic>
      <p:pic>
        <p:nvPicPr>
          <p:cNvPr id="34" name="Image 33" descr="Coeu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092280" y="2564904"/>
            <a:ext cx="288032" cy="288032"/>
          </a:xfrm>
          <a:prstGeom prst="rect">
            <a:avLst/>
          </a:prstGeom>
        </p:spPr>
      </p:pic>
      <p:pic>
        <p:nvPicPr>
          <p:cNvPr id="35" name="Image 34" descr="Pique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092280" y="2204864"/>
            <a:ext cx="288032" cy="288032"/>
          </a:xfrm>
          <a:prstGeom prst="rect">
            <a:avLst/>
          </a:prstGeom>
        </p:spPr>
      </p:pic>
      <p:pic>
        <p:nvPicPr>
          <p:cNvPr id="36" name="Image 35" descr="Carreau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84656" y="2852936"/>
            <a:ext cx="288032" cy="288032"/>
          </a:xfrm>
          <a:prstGeom prst="rect">
            <a:avLst/>
          </a:prstGeom>
        </p:spPr>
      </p:pic>
      <p:pic>
        <p:nvPicPr>
          <p:cNvPr id="37" name="Image 36" descr="Trefle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084656" y="3212976"/>
            <a:ext cx="288032" cy="288032"/>
          </a:xfrm>
          <a:prstGeom prst="rect">
            <a:avLst/>
          </a:prstGeom>
        </p:spPr>
      </p:pic>
      <p:pic>
        <p:nvPicPr>
          <p:cNvPr id="38" name="Image 37" descr="Coeu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80356" y="2492896"/>
            <a:ext cx="288032" cy="288032"/>
          </a:xfrm>
          <a:prstGeom prst="rect">
            <a:avLst/>
          </a:prstGeom>
        </p:spPr>
      </p:pic>
      <p:pic>
        <p:nvPicPr>
          <p:cNvPr id="39" name="Image 38" descr="Pique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080356" y="2132856"/>
            <a:ext cx="288032" cy="288032"/>
          </a:xfrm>
          <a:prstGeom prst="rect">
            <a:avLst/>
          </a:prstGeom>
        </p:spPr>
      </p:pic>
      <p:graphicFrame>
        <p:nvGraphicFramePr>
          <p:cNvPr id="44" name="Tableau 43"/>
          <p:cNvGraphicFramePr>
            <a:graphicFrameLocks noGrp="1"/>
          </p:cNvGraphicFramePr>
          <p:nvPr/>
        </p:nvGraphicFramePr>
        <p:xfrm>
          <a:off x="971600" y="3789040"/>
          <a:ext cx="1872208" cy="7127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2208"/>
              </a:tblGrid>
              <a:tr h="712728">
                <a:tc>
                  <a:txBody>
                    <a:bodyPr/>
                    <a:lstStyle/>
                    <a:p>
                      <a:pPr algn="ctr"/>
                      <a:r>
                        <a:rPr lang="fr-FR" sz="3200" b="1" dirty="0" smtClean="0">
                          <a:solidFill>
                            <a:schemeClr val="tx1"/>
                          </a:solidFill>
                        </a:rPr>
                        <a:t>1SA - 2SA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5" name="Tableau 44"/>
          <p:cNvGraphicFramePr>
            <a:graphicFrameLocks noGrp="1"/>
          </p:cNvGraphicFramePr>
          <p:nvPr/>
        </p:nvGraphicFramePr>
        <p:xfrm>
          <a:off x="2987824" y="3789040"/>
          <a:ext cx="1872208" cy="7127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2208"/>
              </a:tblGrid>
              <a:tr h="712728">
                <a:tc>
                  <a:txBody>
                    <a:bodyPr/>
                    <a:lstStyle/>
                    <a:p>
                      <a:pPr algn="ctr"/>
                      <a:r>
                        <a:rPr lang="fr-FR" sz="3200" b="1" dirty="0" smtClean="0">
                          <a:solidFill>
                            <a:schemeClr val="tx1"/>
                          </a:solidFill>
                        </a:rPr>
                        <a:t>1SA - 4SA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6" name="Tableau 45"/>
          <p:cNvGraphicFramePr>
            <a:graphicFrameLocks noGrp="1"/>
          </p:cNvGraphicFramePr>
          <p:nvPr/>
        </p:nvGraphicFramePr>
        <p:xfrm>
          <a:off x="5004048" y="3789040"/>
          <a:ext cx="1872208" cy="7127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2208"/>
              </a:tblGrid>
              <a:tr h="712728">
                <a:tc>
                  <a:txBody>
                    <a:bodyPr/>
                    <a:lstStyle/>
                    <a:p>
                      <a:pPr algn="ctr"/>
                      <a:r>
                        <a:rPr lang="fr-FR" sz="3200" b="1" dirty="0" smtClean="0">
                          <a:solidFill>
                            <a:schemeClr val="tx1"/>
                          </a:solidFill>
                        </a:rPr>
                        <a:t>1SA - 5SA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7" name="Tableau 46"/>
          <p:cNvGraphicFramePr>
            <a:graphicFrameLocks noGrp="1"/>
          </p:cNvGraphicFramePr>
          <p:nvPr/>
        </p:nvGraphicFramePr>
        <p:xfrm>
          <a:off x="7020272" y="3789040"/>
          <a:ext cx="1872208" cy="7127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2208"/>
              </a:tblGrid>
              <a:tr h="712728">
                <a:tc>
                  <a:txBody>
                    <a:bodyPr/>
                    <a:lstStyle/>
                    <a:p>
                      <a:pPr algn="ctr"/>
                      <a:r>
                        <a:rPr lang="fr-FR" sz="3200" b="1" dirty="0" smtClean="0">
                          <a:solidFill>
                            <a:schemeClr val="tx1"/>
                          </a:solidFill>
                        </a:rPr>
                        <a:t>1SA - 4SA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0" name="Tableau 39"/>
          <p:cNvGraphicFramePr>
            <a:graphicFrameLocks noGrp="1"/>
          </p:cNvGraphicFramePr>
          <p:nvPr/>
        </p:nvGraphicFramePr>
        <p:xfrm>
          <a:off x="1187624" y="5013176"/>
          <a:ext cx="1368152" cy="7127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8152"/>
              </a:tblGrid>
              <a:tr h="712728">
                <a:tc>
                  <a:txBody>
                    <a:bodyPr/>
                    <a:lstStyle/>
                    <a:p>
                      <a:pPr algn="ctr"/>
                      <a:r>
                        <a:rPr lang="fr-FR" sz="3200" b="1" dirty="0" smtClean="0">
                          <a:solidFill>
                            <a:schemeClr val="tx1"/>
                          </a:solidFill>
                        </a:rPr>
                        <a:t>3SA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1" name="Tableau 40"/>
          <p:cNvGraphicFramePr>
            <a:graphicFrameLocks noGrp="1"/>
          </p:cNvGraphicFramePr>
          <p:nvPr/>
        </p:nvGraphicFramePr>
        <p:xfrm>
          <a:off x="3203848" y="5013176"/>
          <a:ext cx="1368152" cy="7127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8152"/>
              </a:tblGrid>
              <a:tr h="712728">
                <a:tc>
                  <a:txBody>
                    <a:bodyPr/>
                    <a:lstStyle/>
                    <a:p>
                      <a:pPr algn="ctr"/>
                      <a:r>
                        <a:rPr lang="fr-FR" sz="3200" b="1" dirty="0" smtClean="0">
                          <a:solidFill>
                            <a:schemeClr val="tx1"/>
                          </a:solidFill>
                        </a:rPr>
                        <a:t>6SA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2" name="Tableau 41"/>
          <p:cNvGraphicFramePr>
            <a:graphicFrameLocks noGrp="1"/>
          </p:cNvGraphicFramePr>
          <p:nvPr/>
        </p:nvGraphicFramePr>
        <p:xfrm>
          <a:off x="5220072" y="5013176"/>
          <a:ext cx="1368152" cy="7127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8152"/>
              </a:tblGrid>
              <a:tr h="712728">
                <a:tc>
                  <a:txBody>
                    <a:bodyPr/>
                    <a:lstStyle/>
                    <a:p>
                      <a:pPr algn="ctr"/>
                      <a:r>
                        <a:rPr lang="fr-FR" sz="3200" b="1" dirty="0" smtClean="0">
                          <a:solidFill>
                            <a:schemeClr val="tx1"/>
                          </a:solidFill>
                        </a:rPr>
                        <a:t>7SA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3" name="Tableau 42"/>
          <p:cNvGraphicFramePr>
            <a:graphicFrameLocks noGrp="1"/>
          </p:cNvGraphicFramePr>
          <p:nvPr/>
        </p:nvGraphicFramePr>
        <p:xfrm>
          <a:off x="7308304" y="5013176"/>
          <a:ext cx="1368152" cy="7127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8152"/>
              </a:tblGrid>
              <a:tr h="712728">
                <a:tc>
                  <a:txBody>
                    <a:bodyPr/>
                    <a:lstStyle/>
                    <a:p>
                      <a:pPr algn="ctr"/>
                      <a:r>
                        <a:rPr lang="fr-FR" sz="3200" b="1" dirty="0" smtClean="0">
                          <a:solidFill>
                            <a:schemeClr val="tx1"/>
                          </a:solidFill>
                        </a:rPr>
                        <a:t>Passe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au 5"/>
          <p:cNvGraphicFramePr>
            <a:graphicFrameLocks noGrp="1"/>
          </p:cNvGraphicFramePr>
          <p:nvPr/>
        </p:nvGraphicFramePr>
        <p:xfrm>
          <a:off x="539552" y="1628800"/>
          <a:ext cx="5256585" cy="466344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804500"/>
                <a:gridCol w="1804500"/>
                <a:gridCol w="1647585"/>
              </a:tblGrid>
              <a:tr h="1479589">
                <a:tc>
                  <a:txBody>
                    <a:bodyPr/>
                    <a:lstStyle/>
                    <a:p>
                      <a:r>
                        <a:rPr lang="fr-FR" sz="2000" b="1" dirty="0" smtClean="0"/>
                        <a:t>Donne 1</a:t>
                      </a:r>
                      <a:endParaRPr lang="fr-F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       </a:t>
                      </a:r>
                      <a:r>
                        <a:rPr lang="fr-FR" sz="2400" b="1" dirty="0" smtClean="0"/>
                        <a:t>6 </a:t>
                      </a:r>
                      <a:r>
                        <a:rPr lang="fr-FR" sz="2400" b="1" dirty="0" smtClean="0">
                          <a:solidFill>
                            <a:srgbClr val="FF0000"/>
                          </a:solidFill>
                        </a:rPr>
                        <a:t>4</a:t>
                      </a:r>
                      <a:r>
                        <a:rPr lang="fr-FR" sz="2400" b="1" dirty="0" smtClean="0"/>
                        <a:t> </a:t>
                      </a:r>
                    </a:p>
                    <a:p>
                      <a:r>
                        <a:rPr lang="fr-FR" sz="2400" b="1" dirty="0" smtClean="0"/>
                        <a:t>     A 4 2</a:t>
                      </a:r>
                    </a:p>
                    <a:p>
                      <a:r>
                        <a:rPr lang="fr-FR" sz="2400" b="1" dirty="0" smtClean="0"/>
                        <a:t>     A 7 6 5 2 </a:t>
                      </a:r>
                    </a:p>
                    <a:p>
                      <a:r>
                        <a:rPr lang="fr-FR" sz="2400" b="1" dirty="0" smtClean="0"/>
                        <a:t>     7 6 3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1521333">
                <a:tc>
                  <a:txBody>
                    <a:bodyPr/>
                    <a:lstStyle/>
                    <a:p>
                      <a:r>
                        <a:rPr lang="fr-FR" sz="2400" b="1" dirty="0" smtClean="0"/>
                        <a:t>     </a:t>
                      </a:r>
                      <a:r>
                        <a:rPr lang="fr-FR" sz="2400" b="1" dirty="0" smtClean="0">
                          <a:solidFill>
                            <a:srgbClr val="FF0000"/>
                          </a:solidFill>
                        </a:rPr>
                        <a:t>V</a:t>
                      </a:r>
                      <a:r>
                        <a:rPr lang="fr-FR" sz="2400" b="1" dirty="0" smtClean="0"/>
                        <a:t> 10 9 7 5 </a:t>
                      </a:r>
                    </a:p>
                    <a:p>
                      <a:r>
                        <a:rPr lang="fr-FR" sz="2400" b="1" dirty="0" smtClean="0"/>
                        <a:t>     10 7 6</a:t>
                      </a:r>
                    </a:p>
                    <a:p>
                      <a:r>
                        <a:rPr lang="fr-FR" sz="2400" b="1" dirty="0" smtClean="0"/>
                        <a:t>     9</a:t>
                      </a:r>
                      <a:r>
                        <a:rPr lang="fr-FR" sz="2400" b="1" baseline="0" dirty="0" smtClean="0"/>
                        <a:t> 8</a:t>
                      </a:r>
                      <a:endParaRPr lang="fr-FR" sz="2400" b="1" dirty="0" smtClean="0"/>
                    </a:p>
                    <a:p>
                      <a:r>
                        <a:rPr lang="fr-FR" sz="2400" b="1" dirty="0" smtClean="0"/>
                        <a:t>     R 10 8</a:t>
                      </a:r>
                      <a:endParaRPr lang="fr-FR" sz="2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400" b="1" dirty="0" smtClean="0"/>
                        <a:t>      R 3 </a:t>
                      </a:r>
                      <a:r>
                        <a:rPr lang="fr-FR" sz="2400" b="1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</a:p>
                    <a:p>
                      <a:r>
                        <a:rPr lang="fr-FR" sz="2400" b="1" dirty="0" smtClean="0"/>
                        <a:t>      D V 9 8</a:t>
                      </a:r>
                      <a:r>
                        <a:rPr lang="fr-FR" sz="2400" b="1" baseline="0" dirty="0" smtClean="0"/>
                        <a:t> </a:t>
                      </a:r>
                      <a:endParaRPr lang="fr-FR" sz="2400" b="1" dirty="0" smtClean="0"/>
                    </a:p>
                    <a:p>
                      <a:r>
                        <a:rPr lang="fr-FR" sz="2400" b="1" dirty="0" smtClean="0"/>
                        <a:t>      D V 10</a:t>
                      </a:r>
                    </a:p>
                    <a:p>
                      <a:r>
                        <a:rPr lang="fr-FR" sz="2400" b="1" dirty="0" smtClean="0"/>
                        <a:t>      D 9 5</a:t>
                      </a:r>
                    </a:p>
                  </a:txBody>
                  <a:tcPr/>
                </a:tc>
              </a:tr>
              <a:tr h="1440160">
                <a:tc>
                  <a:txBody>
                    <a:bodyPr/>
                    <a:lstStyle/>
                    <a:p>
                      <a:endParaRPr lang="fr-F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400" b="1" dirty="0" smtClean="0"/>
                        <a:t>     A </a:t>
                      </a:r>
                      <a:r>
                        <a:rPr lang="fr-FR" sz="2400" b="1" dirty="0" smtClean="0">
                          <a:solidFill>
                            <a:srgbClr val="FF0000"/>
                          </a:solidFill>
                        </a:rPr>
                        <a:t>D</a:t>
                      </a:r>
                      <a:r>
                        <a:rPr lang="fr-FR" sz="2400" b="1" dirty="0" smtClean="0"/>
                        <a:t> 8</a:t>
                      </a:r>
                    </a:p>
                    <a:p>
                      <a:r>
                        <a:rPr lang="fr-FR" sz="2400" b="1" dirty="0" smtClean="0"/>
                        <a:t>     R 5 3</a:t>
                      </a:r>
                    </a:p>
                    <a:p>
                      <a:r>
                        <a:rPr lang="fr-FR" sz="2400" b="1" dirty="0" smtClean="0"/>
                        <a:t>     R 4 3</a:t>
                      </a:r>
                    </a:p>
                    <a:p>
                      <a:r>
                        <a:rPr lang="fr-FR" sz="2400" b="1" dirty="0" smtClean="0"/>
                        <a:t>     A V 4 2</a:t>
                      </a:r>
                      <a:endParaRPr lang="fr-FR" sz="2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24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7" name="Image 6" descr="Carreau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67744" y="2420888"/>
            <a:ext cx="288032" cy="288032"/>
          </a:xfrm>
          <a:prstGeom prst="rect">
            <a:avLst/>
          </a:prstGeom>
        </p:spPr>
      </p:pic>
      <p:pic>
        <p:nvPicPr>
          <p:cNvPr id="8" name="Image 7" descr="Coeu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267744" y="2060848"/>
            <a:ext cx="288032" cy="288032"/>
          </a:xfrm>
          <a:prstGeom prst="rect">
            <a:avLst/>
          </a:prstGeom>
        </p:spPr>
      </p:pic>
      <p:pic>
        <p:nvPicPr>
          <p:cNvPr id="10" name="Image 9" descr="Pique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267744" y="1700808"/>
            <a:ext cx="288032" cy="288032"/>
          </a:xfrm>
          <a:prstGeom prst="rect">
            <a:avLst/>
          </a:prstGeom>
        </p:spPr>
      </p:pic>
      <p:pic>
        <p:nvPicPr>
          <p:cNvPr id="11" name="Image 10" descr="Trefle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267744" y="2780928"/>
            <a:ext cx="288032" cy="288032"/>
          </a:xfrm>
          <a:prstGeom prst="rect">
            <a:avLst/>
          </a:prstGeom>
        </p:spPr>
      </p:pic>
      <p:pic>
        <p:nvPicPr>
          <p:cNvPr id="12" name="Image 11" descr="Carreau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67744" y="5517232"/>
            <a:ext cx="288032" cy="288032"/>
          </a:xfrm>
          <a:prstGeom prst="rect">
            <a:avLst/>
          </a:prstGeom>
        </p:spPr>
      </p:pic>
      <p:pic>
        <p:nvPicPr>
          <p:cNvPr id="13" name="Image 12" descr="Coeu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267744" y="5157192"/>
            <a:ext cx="288032" cy="288032"/>
          </a:xfrm>
          <a:prstGeom prst="rect">
            <a:avLst/>
          </a:prstGeom>
        </p:spPr>
      </p:pic>
      <p:pic>
        <p:nvPicPr>
          <p:cNvPr id="14" name="Image 13" descr="Pique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267744" y="4797152"/>
            <a:ext cx="288032" cy="288032"/>
          </a:xfrm>
          <a:prstGeom prst="rect">
            <a:avLst/>
          </a:prstGeom>
        </p:spPr>
      </p:pic>
      <p:pic>
        <p:nvPicPr>
          <p:cNvPr id="15" name="Image 14" descr="Trefle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267744" y="5877272"/>
            <a:ext cx="288032" cy="288032"/>
          </a:xfrm>
          <a:prstGeom prst="rect">
            <a:avLst/>
          </a:prstGeom>
        </p:spPr>
      </p:pic>
      <p:pic>
        <p:nvPicPr>
          <p:cNvPr id="16" name="Image 15" descr="Carreau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1560" y="3933056"/>
            <a:ext cx="288032" cy="288032"/>
          </a:xfrm>
          <a:prstGeom prst="rect">
            <a:avLst/>
          </a:prstGeom>
        </p:spPr>
      </p:pic>
      <p:pic>
        <p:nvPicPr>
          <p:cNvPr id="17" name="Image 16" descr="Coeu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11560" y="3573016"/>
            <a:ext cx="288032" cy="288032"/>
          </a:xfrm>
          <a:prstGeom prst="rect">
            <a:avLst/>
          </a:prstGeom>
        </p:spPr>
      </p:pic>
      <p:pic>
        <p:nvPicPr>
          <p:cNvPr id="18" name="Image 17" descr="Pique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11560" y="3212976"/>
            <a:ext cx="288032" cy="288032"/>
          </a:xfrm>
          <a:prstGeom prst="rect">
            <a:avLst/>
          </a:prstGeom>
        </p:spPr>
      </p:pic>
      <p:pic>
        <p:nvPicPr>
          <p:cNvPr id="19" name="Image 18" descr="Trefle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11560" y="4293096"/>
            <a:ext cx="288032" cy="288032"/>
          </a:xfrm>
          <a:prstGeom prst="rect">
            <a:avLst/>
          </a:prstGeom>
        </p:spPr>
      </p:pic>
      <p:pic>
        <p:nvPicPr>
          <p:cNvPr id="20" name="Image 19" descr="Carreau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139952" y="3933056"/>
            <a:ext cx="288032" cy="288032"/>
          </a:xfrm>
          <a:prstGeom prst="rect">
            <a:avLst/>
          </a:prstGeom>
        </p:spPr>
      </p:pic>
      <p:pic>
        <p:nvPicPr>
          <p:cNvPr id="21" name="Image 20" descr="Coeu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139952" y="3573016"/>
            <a:ext cx="288032" cy="288032"/>
          </a:xfrm>
          <a:prstGeom prst="rect">
            <a:avLst/>
          </a:prstGeom>
        </p:spPr>
      </p:pic>
      <p:pic>
        <p:nvPicPr>
          <p:cNvPr id="22" name="Image 21" descr="Pique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139952" y="3212976"/>
            <a:ext cx="288032" cy="288032"/>
          </a:xfrm>
          <a:prstGeom prst="rect">
            <a:avLst/>
          </a:prstGeom>
        </p:spPr>
      </p:pic>
      <p:pic>
        <p:nvPicPr>
          <p:cNvPr id="23" name="Image 22" descr="Trefle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211960" y="4365104"/>
            <a:ext cx="288032" cy="288032"/>
          </a:xfrm>
          <a:prstGeom prst="rect">
            <a:avLst/>
          </a:prstGeom>
        </p:spPr>
      </p:pic>
      <p:pic>
        <p:nvPicPr>
          <p:cNvPr id="32" name="Image 31" descr="Table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2627784" y="3284984"/>
            <a:ext cx="1039091" cy="1039091"/>
          </a:xfrm>
          <a:prstGeom prst="rect">
            <a:avLst/>
          </a:prstGeom>
        </p:spPr>
      </p:pic>
      <p:sp>
        <p:nvSpPr>
          <p:cNvPr id="26" name="ZoneTexte 25"/>
          <p:cNvSpPr txBox="1"/>
          <p:nvPr/>
        </p:nvSpPr>
        <p:spPr>
          <a:xfrm>
            <a:off x="5796136" y="1499300"/>
            <a:ext cx="316835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 smtClean="0"/>
              <a:t>Les enchères :</a:t>
            </a:r>
          </a:p>
          <a:p>
            <a:r>
              <a:rPr lang="fr-FR" sz="2000" b="1" dirty="0" smtClean="0"/>
              <a:t>Sud                    Nord</a:t>
            </a:r>
          </a:p>
          <a:p>
            <a:r>
              <a:rPr lang="fr-FR" sz="2000" b="1" dirty="0" smtClean="0"/>
              <a:t>1SA                     2SA</a:t>
            </a:r>
            <a:br>
              <a:rPr lang="fr-FR" sz="2000" b="1" dirty="0" smtClean="0"/>
            </a:br>
            <a:r>
              <a:rPr lang="fr-FR" sz="2000" b="1" dirty="0" smtClean="0"/>
              <a:t>3SA                     Fin </a:t>
            </a:r>
            <a:r>
              <a:rPr lang="fr-FR" sz="2400" b="1" dirty="0" smtClean="0"/>
              <a:t/>
            </a:r>
            <a:br>
              <a:rPr lang="fr-FR" sz="2400" b="1" dirty="0" smtClean="0"/>
            </a:br>
            <a:endParaRPr lang="fr-FR" sz="2400" b="1" dirty="0" smtClean="0"/>
          </a:p>
          <a:p>
            <a:r>
              <a:rPr lang="fr-FR" sz="2000" b="1" dirty="0" smtClean="0"/>
              <a:t>Ouest entame du Valet de      et le mort s’étale.</a:t>
            </a:r>
            <a:endParaRPr lang="fr-FR" sz="2000" b="1" dirty="0"/>
          </a:p>
        </p:txBody>
      </p:sp>
      <p:graphicFrame>
        <p:nvGraphicFramePr>
          <p:cNvPr id="34" name="Tableau 33"/>
          <p:cNvGraphicFramePr>
            <a:graphicFrameLocks noGrp="1"/>
          </p:cNvGraphicFramePr>
          <p:nvPr/>
        </p:nvGraphicFramePr>
        <p:xfrm>
          <a:off x="5868144" y="4005064"/>
          <a:ext cx="3096344" cy="13681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96344"/>
              </a:tblGrid>
              <a:tr h="1368152"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Le déclarant compte 7 levées :</a:t>
                      </a:r>
                    </a:p>
                    <a:p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/>
                      </a:r>
                      <a:br>
                        <a:rPr lang="fr-FR" dirty="0" smtClean="0">
                          <a:solidFill>
                            <a:schemeClr val="tx1"/>
                          </a:solidFill>
                        </a:rPr>
                      </a:br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2 à           2 à            2 à            et</a:t>
                      </a:r>
                    </a:p>
                    <a:p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1 à 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92D050">
                        <a:alpha val="99000"/>
                      </a:srgbClr>
                    </a:solidFill>
                  </a:tcPr>
                </a:tc>
              </a:tr>
            </a:tbl>
          </a:graphicData>
        </a:graphic>
      </p:graphicFrame>
      <p:pic>
        <p:nvPicPr>
          <p:cNvPr id="35" name="Image 34" descr="Pique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372200" y="4509120"/>
            <a:ext cx="288032" cy="288032"/>
          </a:xfrm>
          <a:prstGeom prst="rect">
            <a:avLst/>
          </a:prstGeom>
        </p:spPr>
      </p:pic>
      <p:pic>
        <p:nvPicPr>
          <p:cNvPr id="37" name="Image 36" descr="Carreau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244408" y="4509120"/>
            <a:ext cx="288032" cy="288032"/>
          </a:xfrm>
          <a:prstGeom prst="rect">
            <a:avLst/>
          </a:prstGeom>
        </p:spPr>
      </p:pic>
      <p:pic>
        <p:nvPicPr>
          <p:cNvPr id="38" name="Image 37" descr="Trefle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372200" y="4869160"/>
            <a:ext cx="288032" cy="288032"/>
          </a:xfrm>
          <a:prstGeom prst="rect">
            <a:avLst/>
          </a:prstGeom>
        </p:spPr>
      </p:pic>
      <p:sp>
        <p:nvSpPr>
          <p:cNvPr id="29" name="ZoneTexte 28"/>
          <p:cNvSpPr txBox="1"/>
          <p:nvPr/>
        </p:nvSpPr>
        <p:spPr>
          <a:xfrm>
            <a:off x="1907704" y="188640"/>
            <a:ext cx="68407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800" b="1" dirty="0" smtClean="0">
                <a:hlinkClick r:id="rId7"/>
              </a:rPr>
              <a:t>Chapitre 4 – Leçon 12 </a:t>
            </a:r>
            <a:r>
              <a:rPr lang="fr-FR" sz="4800" b="1" dirty="0" smtClean="0"/>
              <a:t> </a:t>
            </a:r>
            <a:endParaRPr lang="fr-FR" sz="4800" b="1" dirty="0"/>
          </a:p>
        </p:txBody>
      </p:sp>
      <p:sp>
        <p:nvSpPr>
          <p:cNvPr id="30" name="ZoneTexte 29"/>
          <p:cNvSpPr txBox="1"/>
          <p:nvPr/>
        </p:nvSpPr>
        <p:spPr>
          <a:xfrm>
            <a:off x="467544" y="908720"/>
            <a:ext cx="84249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b="1" dirty="0" smtClean="0"/>
              <a:t>LE COUP A BLANC</a:t>
            </a:r>
            <a:endParaRPr lang="fr-FR" sz="3600" dirty="0"/>
          </a:p>
        </p:txBody>
      </p:sp>
      <p:pic>
        <p:nvPicPr>
          <p:cNvPr id="31" name="Image 30" descr="Coeu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236296" y="4509120"/>
            <a:ext cx="288032" cy="288032"/>
          </a:xfrm>
          <a:prstGeom prst="rect">
            <a:avLst/>
          </a:prstGeom>
        </p:spPr>
      </p:pic>
      <p:graphicFrame>
        <p:nvGraphicFramePr>
          <p:cNvPr id="33" name="Tableau 32"/>
          <p:cNvGraphicFramePr>
            <a:graphicFrameLocks noGrp="1"/>
          </p:cNvGraphicFramePr>
          <p:nvPr/>
        </p:nvGraphicFramePr>
        <p:xfrm>
          <a:off x="5940152" y="5517232"/>
          <a:ext cx="3096344" cy="822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96344"/>
              </a:tblGrid>
              <a:tr h="720080">
                <a:tc>
                  <a:txBody>
                    <a:bodyPr/>
                    <a:lstStyle/>
                    <a:p>
                      <a:r>
                        <a:rPr lang="fr-FR" sz="2400" dirty="0" smtClean="0">
                          <a:solidFill>
                            <a:schemeClr val="tx1"/>
                          </a:solidFill>
                        </a:rPr>
                        <a:t>Aucun problème pour affranchir 2 levées à </a:t>
                      </a:r>
                      <a:endParaRPr lang="fr-FR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>
                        <a:alpha val="99000"/>
                      </a:srgbClr>
                    </a:solidFill>
                  </a:tcPr>
                </a:tc>
              </a:tr>
            </a:tbl>
          </a:graphicData>
        </a:graphic>
      </p:graphicFrame>
      <p:pic>
        <p:nvPicPr>
          <p:cNvPr id="39" name="Image 38" descr="Pique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676456" y="3140968"/>
            <a:ext cx="288032" cy="288032"/>
          </a:xfrm>
          <a:prstGeom prst="rect">
            <a:avLst/>
          </a:prstGeom>
        </p:spPr>
      </p:pic>
      <p:pic>
        <p:nvPicPr>
          <p:cNvPr id="40" name="Image 39" descr="Carreau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604448" y="5949280"/>
            <a:ext cx="288032" cy="28803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au 5"/>
          <p:cNvGraphicFramePr>
            <a:graphicFrameLocks noGrp="1"/>
          </p:cNvGraphicFramePr>
          <p:nvPr/>
        </p:nvGraphicFramePr>
        <p:xfrm>
          <a:off x="539552" y="1628800"/>
          <a:ext cx="5256585" cy="466344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804500"/>
                <a:gridCol w="1804500"/>
                <a:gridCol w="1647585"/>
              </a:tblGrid>
              <a:tr h="1479589">
                <a:tc>
                  <a:txBody>
                    <a:bodyPr/>
                    <a:lstStyle/>
                    <a:p>
                      <a:r>
                        <a:rPr lang="fr-FR" sz="2000" b="1" dirty="0" smtClean="0"/>
                        <a:t>Donne 2</a:t>
                      </a:r>
                      <a:endParaRPr lang="fr-F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       </a:t>
                      </a:r>
                      <a:r>
                        <a:rPr lang="fr-FR" sz="2400" b="1" dirty="0" smtClean="0"/>
                        <a:t>6 </a:t>
                      </a:r>
                      <a:r>
                        <a:rPr lang="fr-FR" sz="2400" b="1" dirty="0" smtClean="0">
                          <a:solidFill>
                            <a:srgbClr val="FF0000"/>
                          </a:solidFill>
                        </a:rPr>
                        <a:t>4</a:t>
                      </a:r>
                      <a:r>
                        <a:rPr lang="fr-FR" sz="2400" b="1" dirty="0" smtClean="0"/>
                        <a:t> </a:t>
                      </a:r>
                    </a:p>
                    <a:p>
                      <a:r>
                        <a:rPr lang="fr-FR" sz="2400" b="1" dirty="0" smtClean="0"/>
                        <a:t>     4 3 2</a:t>
                      </a:r>
                    </a:p>
                    <a:p>
                      <a:r>
                        <a:rPr lang="fr-FR" sz="2400" b="1" dirty="0" smtClean="0"/>
                        <a:t>     A 7 6 5 2 </a:t>
                      </a:r>
                    </a:p>
                    <a:p>
                      <a:r>
                        <a:rPr lang="fr-FR" sz="2400" b="1" dirty="0" smtClean="0"/>
                        <a:t>     7 6 3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1521333">
                <a:tc>
                  <a:txBody>
                    <a:bodyPr/>
                    <a:lstStyle/>
                    <a:p>
                      <a:r>
                        <a:rPr lang="fr-FR" sz="2400" b="1" dirty="0" smtClean="0"/>
                        <a:t>     </a:t>
                      </a:r>
                      <a:r>
                        <a:rPr lang="fr-FR" sz="2400" b="1" dirty="0" smtClean="0">
                          <a:solidFill>
                            <a:srgbClr val="FF0000"/>
                          </a:solidFill>
                        </a:rPr>
                        <a:t>V</a:t>
                      </a:r>
                      <a:r>
                        <a:rPr lang="fr-FR" sz="2400" b="1" dirty="0" smtClean="0"/>
                        <a:t> 10 9 7 5 </a:t>
                      </a:r>
                    </a:p>
                    <a:p>
                      <a:r>
                        <a:rPr lang="fr-FR" sz="2400" b="1" dirty="0" smtClean="0"/>
                        <a:t>     10 7 6</a:t>
                      </a:r>
                    </a:p>
                    <a:p>
                      <a:r>
                        <a:rPr lang="fr-FR" sz="2400" b="1" dirty="0" smtClean="0"/>
                        <a:t>     9</a:t>
                      </a:r>
                      <a:r>
                        <a:rPr lang="fr-FR" sz="2400" b="1" baseline="0" dirty="0" smtClean="0"/>
                        <a:t> 8</a:t>
                      </a:r>
                      <a:endParaRPr lang="fr-FR" sz="2400" b="1" dirty="0" smtClean="0"/>
                    </a:p>
                    <a:p>
                      <a:r>
                        <a:rPr lang="fr-FR" sz="2400" b="1" dirty="0" smtClean="0"/>
                        <a:t>     R 10 8</a:t>
                      </a:r>
                      <a:endParaRPr lang="fr-FR" sz="2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400" b="1" dirty="0" smtClean="0"/>
                        <a:t>      R 3 </a:t>
                      </a:r>
                      <a:r>
                        <a:rPr lang="fr-FR" sz="2400" b="1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</a:p>
                    <a:p>
                      <a:r>
                        <a:rPr lang="fr-FR" sz="2400" b="1" dirty="0" smtClean="0"/>
                        <a:t>      D V 9 8</a:t>
                      </a:r>
                      <a:r>
                        <a:rPr lang="fr-FR" sz="2400" b="1" baseline="0" dirty="0" smtClean="0"/>
                        <a:t> </a:t>
                      </a:r>
                      <a:endParaRPr lang="fr-FR" sz="2400" b="1" dirty="0" smtClean="0"/>
                    </a:p>
                    <a:p>
                      <a:r>
                        <a:rPr lang="fr-FR" sz="2400" b="1" dirty="0" smtClean="0"/>
                        <a:t>      D V 10</a:t>
                      </a:r>
                    </a:p>
                    <a:p>
                      <a:r>
                        <a:rPr lang="fr-FR" sz="2400" b="1" dirty="0" smtClean="0"/>
                        <a:t>      D 9 5</a:t>
                      </a:r>
                    </a:p>
                  </a:txBody>
                  <a:tcPr/>
                </a:tc>
              </a:tr>
              <a:tr h="1440160">
                <a:tc>
                  <a:txBody>
                    <a:bodyPr/>
                    <a:lstStyle/>
                    <a:p>
                      <a:endParaRPr lang="fr-F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400" b="1" dirty="0" smtClean="0"/>
                        <a:t>     A </a:t>
                      </a:r>
                      <a:r>
                        <a:rPr lang="fr-FR" sz="2400" b="1" dirty="0" smtClean="0">
                          <a:solidFill>
                            <a:srgbClr val="FF0000"/>
                          </a:solidFill>
                        </a:rPr>
                        <a:t>D</a:t>
                      </a:r>
                      <a:r>
                        <a:rPr lang="fr-FR" sz="2400" b="1" dirty="0" smtClean="0"/>
                        <a:t> 8</a:t>
                      </a:r>
                    </a:p>
                    <a:p>
                      <a:r>
                        <a:rPr lang="fr-FR" sz="2400" b="1" dirty="0" smtClean="0"/>
                        <a:t>     A R 5</a:t>
                      </a:r>
                    </a:p>
                    <a:p>
                      <a:r>
                        <a:rPr lang="fr-FR" sz="2400" b="1" dirty="0" smtClean="0"/>
                        <a:t>     R 4 3</a:t>
                      </a:r>
                    </a:p>
                    <a:p>
                      <a:r>
                        <a:rPr lang="fr-FR" sz="2400" b="1" dirty="0" smtClean="0"/>
                        <a:t>     A V 4 2</a:t>
                      </a:r>
                      <a:endParaRPr lang="fr-FR" sz="2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24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7" name="Image 6" descr="Carreau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67744" y="2420888"/>
            <a:ext cx="288032" cy="288032"/>
          </a:xfrm>
          <a:prstGeom prst="rect">
            <a:avLst/>
          </a:prstGeom>
        </p:spPr>
      </p:pic>
      <p:pic>
        <p:nvPicPr>
          <p:cNvPr id="8" name="Image 7" descr="Coeu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267744" y="2060848"/>
            <a:ext cx="288032" cy="288032"/>
          </a:xfrm>
          <a:prstGeom prst="rect">
            <a:avLst/>
          </a:prstGeom>
        </p:spPr>
      </p:pic>
      <p:pic>
        <p:nvPicPr>
          <p:cNvPr id="10" name="Image 9" descr="Pique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267744" y="1700808"/>
            <a:ext cx="288032" cy="288032"/>
          </a:xfrm>
          <a:prstGeom prst="rect">
            <a:avLst/>
          </a:prstGeom>
        </p:spPr>
      </p:pic>
      <p:pic>
        <p:nvPicPr>
          <p:cNvPr id="11" name="Image 10" descr="Trefle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267744" y="2780928"/>
            <a:ext cx="288032" cy="288032"/>
          </a:xfrm>
          <a:prstGeom prst="rect">
            <a:avLst/>
          </a:prstGeom>
        </p:spPr>
      </p:pic>
      <p:pic>
        <p:nvPicPr>
          <p:cNvPr id="12" name="Image 11" descr="Carreau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67744" y="5517232"/>
            <a:ext cx="288032" cy="288032"/>
          </a:xfrm>
          <a:prstGeom prst="rect">
            <a:avLst/>
          </a:prstGeom>
        </p:spPr>
      </p:pic>
      <p:pic>
        <p:nvPicPr>
          <p:cNvPr id="13" name="Image 12" descr="Coeu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267744" y="5157192"/>
            <a:ext cx="288032" cy="288032"/>
          </a:xfrm>
          <a:prstGeom prst="rect">
            <a:avLst/>
          </a:prstGeom>
        </p:spPr>
      </p:pic>
      <p:pic>
        <p:nvPicPr>
          <p:cNvPr id="14" name="Image 13" descr="Pique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267744" y="4797152"/>
            <a:ext cx="288032" cy="288032"/>
          </a:xfrm>
          <a:prstGeom prst="rect">
            <a:avLst/>
          </a:prstGeom>
        </p:spPr>
      </p:pic>
      <p:pic>
        <p:nvPicPr>
          <p:cNvPr id="15" name="Image 14" descr="Trefle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267744" y="5877272"/>
            <a:ext cx="288032" cy="288032"/>
          </a:xfrm>
          <a:prstGeom prst="rect">
            <a:avLst/>
          </a:prstGeom>
        </p:spPr>
      </p:pic>
      <p:pic>
        <p:nvPicPr>
          <p:cNvPr id="16" name="Image 15" descr="Carreau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1560" y="3933056"/>
            <a:ext cx="288032" cy="288032"/>
          </a:xfrm>
          <a:prstGeom prst="rect">
            <a:avLst/>
          </a:prstGeom>
        </p:spPr>
      </p:pic>
      <p:pic>
        <p:nvPicPr>
          <p:cNvPr id="17" name="Image 16" descr="Coeu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11560" y="3573016"/>
            <a:ext cx="288032" cy="288032"/>
          </a:xfrm>
          <a:prstGeom prst="rect">
            <a:avLst/>
          </a:prstGeom>
        </p:spPr>
      </p:pic>
      <p:pic>
        <p:nvPicPr>
          <p:cNvPr id="18" name="Image 17" descr="Pique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11560" y="3212976"/>
            <a:ext cx="288032" cy="288032"/>
          </a:xfrm>
          <a:prstGeom prst="rect">
            <a:avLst/>
          </a:prstGeom>
        </p:spPr>
      </p:pic>
      <p:pic>
        <p:nvPicPr>
          <p:cNvPr id="19" name="Image 18" descr="Trefle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11560" y="4293096"/>
            <a:ext cx="288032" cy="288032"/>
          </a:xfrm>
          <a:prstGeom prst="rect">
            <a:avLst/>
          </a:prstGeom>
        </p:spPr>
      </p:pic>
      <p:pic>
        <p:nvPicPr>
          <p:cNvPr id="20" name="Image 19" descr="Carreau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139952" y="3933056"/>
            <a:ext cx="288032" cy="288032"/>
          </a:xfrm>
          <a:prstGeom prst="rect">
            <a:avLst/>
          </a:prstGeom>
        </p:spPr>
      </p:pic>
      <p:pic>
        <p:nvPicPr>
          <p:cNvPr id="21" name="Image 20" descr="Coeu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139952" y="3573016"/>
            <a:ext cx="288032" cy="288032"/>
          </a:xfrm>
          <a:prstGeom prst="rect">
            <a:avLst/>
          </a:prstGeom>
        </p:spPr>
      </p:pic>
      <p:pic>
        <p:nvPicPr>
          <p:cNvPr id="22" name="Image 21" descr="Pique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139952" y="3212976"/>
            <a:ext cx="288032" cy="288032"/>
          </a:xfrm>
          <a:prstGeom prst="rect">
            <a:avLst/>
          </a:prstGeom>
        </p:spPr>
      </p:pic>
      <p:pic>
        <p:nvPicPr>
          <p:cNvPr id="23" name="Image 22" descr="Trefle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211960" y="4365104"/>
            <a:ext cx="288032" cy="288032"/>
          </a:xfrm>
          <a:prstGeom prst="rect">
            <a:avLst/>
          </a:prstGeom>
        </p:spPr>
      </p:pic>
      <p:pic>
        <p:nvPicPr>
          <p:cNvPr id="32" name="Image 31" descr="Table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2627784" y="3284984"/>
            <a:ext cx="1039091" cy="1039091"/>
          </a:xfrm>
          <a:prstGeom prst="rect">
            <a:avLst/>
          </a:prstGeom>
        </p:spPr>
      </p:pic>
      <p:sp>
        <p:nvSpPr>
          <p:cNvPr id="26" name="ZoneTexte 25"/>
          <p:cNvSpPr txBox="1"/>
          <p:nvPr/>
        </p:nvSpPr>
        <p:spPr>
          <a:xfrm>
            <a:off x="5796136" y="1499300"/>
            <a:ext cx="3168352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 smtClean="0"/>
              <a:t>Les enchères :</a:t>
            </a:r>
          </a:p>
          <a:p>
            <a:r>
              <a:rPr lang="fr-FR" sz="2000" b="1" dirty="0" smtClean="0"/>
              <a:t>Sud                    Nord</a:t>
            </a:r>
          </a:p>
          <a:p>
            <a:r>
              <a:rPr lang="fr-FR" sz="2000" b="1" dirty="0" smtClean="0"/>
              <a:t>2SA                     3SA (5HL)</a:t>
            </a:r>
            <a:br>
              <a:rPr lang="fr-FR" sz="2000" b="1" dirty="0" smtClean="0"/>
            </a:br>
            <a:endParaRPr lang="fr-FR" sz="2400" b="1" dirty="0" smtClean="0"/>
          </a:p>
          <a:p>
            <a:r>
              <a:rPr lang="fr-FR" sz="2000" b="1" dirty="0" smtClean="0"/>
              <a:t>Ouest entame du Valet de      et le mort s’étale.</a:t>
            </a:r>
            <a:endParaRPr lang="fr-FR" sz="2000" b="1" dirty="0"/>
          </a:p>
        </p:txBody>
      </p:sp>
      <p:graphicFrame>
        <p:nvGraphicFramePr>
          <p:cNvPr id="34" name="Tableau 33"/>
          <p:cNvGraphicFramePr>
            <a:graphicFrameLocks noGrp="1"/>
          </p:cNvGraphicFramePr>
          <p:nvPr/>
        </p:nvGraphicFramePr>
        <p:xfrm>
          <a:off x="5868144" y="3573016"/>
          <a:ext cx="3096344" cy="13681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96344"/>
              </a:tblGrid>
              <a:tr h="1368152"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Le déclarant compte 7 levées :</a:t>
                      </a:r>
                    </a:p>
                    <a:p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/>
                      </a:r>
                      <a:br>
                        <a:rPr lang="fr-FR" dirty="0" smtClean="0">
                          <a:solidFill>
                            <a:schemeClr val="tx1"/>
                          </a:solidFill>
                        </a:rPr>
                      </a:br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2 à           2 à            2 à            et</a:t>
                      </a:r>
                    </a:p>
                    <a:p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1 à 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92D050">
                        <a:alpha val="99000"/>
                      </a:srgbClr>
                    </a:solidFill>
                  </a:tcPr>
                </a:tc>
              </a:tr>
            </a:tbl>
          </a:graphicData>
        </a:graphic>
      </p:graphicFrame>
      <p:pic>
        <p:nvPicPr>
          <p:cNvPr id="35" name="Image 34" descr="Pique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372200" y="4077072"/>
            <a:ext cx="288032" cy="288032"/>
          </a:xfrm>
          <a:prstGeom prst="rect">
            <a:avLst/>
          </a:prstGeom>
        </p:spPr>
      </p:pic>
      <p:pic>
        <p:nvPicPr>
          <p:cNvPr id="37" name="Image 36" descr="Carreau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244408" y="4077072"/>
            <a:ext cx="288032" cy="288032"/>
          </a:xfrm>
          <a:prstGeom prst="rect">
            <a:avLst/>
          </a:prstGeom>
        </p:spPr>
      </p:pic>
      <p:pic>
        <p:nvPicPr>
          <p:cNvPr id="38" name="Image 37" descr="Trefle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372200" y="4437112"/>
            <a:ext cx="288032" cy="288032"/>
          </a:xfrm>
          <a:prstGeom prst="rect">
            <a:avLst/>
          </a:prstGeom>
        </p:spPr>
      </p:pic>
      <p:sp>
        <p:nvSpPr>
          <p:cNvPr id="29" name="ZoneTexte 28"/>
          <p:cNvSpPr txBox="1"/>
          <p:nvPr/>
        </p:nvSpPr>
        <p:spPr>
          <a:xfrm>
            <a:off x="1907704" y="188640"/>
            <a:ext cx="68407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800" b="1" dirty="0" smtClean="0">
                <a:hlinkClick r:id="rId7"/>
              </a:rPr>
              <a:t>Chapitre 4 – Leçon 12 </a:t>
            </a:r>
            <a:r>
              <a:rPr lang="fr-FR" sz="4800" b="1" dirty="0" smtClean="0"/>
              <a:t> </a:t>
            </a:r>
            <a:endParaRPr lang="fr-FR" sz="4800" b="1" dirty="0"/>
          </a:p>
        </p:txBody>
      </p:sp>
      <p:sp>
        <p:nvSpPr>
          <p:cNvPr id="30" name="ZoneTexte 29"/>
          <p:cNvSpPr txBox="1"/>
          <p:nvPr/>
        </p:nvSpPr>
        <p:spPr>
          <a:xfrm>
            <a:off x="467544" y="908720"/>
            <a:ext cx="84249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b="1" dirty="0" smtClean="0"/>
              <a:t>LE COUP A BLANC</a:t>
            </a:r>
            <a:endParaRPr lang="fr-FR" sz="3600" dirty="0"/>
          </a:p>
        </p:txBody>
      </p:sp>
      <p:pic>
        <p:nvPicPr>
          <p:cNvPr id="31" name="Image 30" descr="Coeu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236296" y="4077072"/>
            <a:ext cx="288032" cy="288032"/>
          </a:xfrm>
          <a:prstGeom prst="rect">
            <a:avLst/>
          </a:prstGeom>
        </p:spPr>
      </p:pic>
      <p:graphicFrame>
        <p:nvGraphicFramePr>
          <p:cNvPr id="33" name="Tableau 32"/>
          <p:cNvGraphicFramePr>
            <a:graphicFrameLocks noGrp="1"/>
          </p:cNvGraphicFramePr>
          <p:nvPr/>
        </p:nvGraphicFramePr>
        <p:xfrm>
          <a:off x="5508104" y="5085184"/>
          <a:ext cx="3456384" cy="12961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56384"/>
              </a:tblGrid>
              <a:tr h="1296144">
                <a:tc>
                  <a:txBody>
                    <a:bodyPr/>
                    <a:lstStyle/>
                    <a:p>
                      <a:r>
                        <a:rPr lang="fr-FR" sz="2400" dirty="0" smtClean="0">
                          <a:solidFill>
                            <a:srgbClr val="FF0000"/>
                          </a:solidFill>
                        </a:rPr>
                        <a:t>Problème</a:t>
                      </a:r>
                      <a:r>
                        <a:rPr lang="fr-FR" sz="2400" dirty="0" smtClean="0">
                          <a:solidFill>
                            <a:schemeClr val="tx1"/>
                          </a:solidFill>
                        </a:rPr>
                        <a:t> : pas de reprise au mort pour  jouer les 2  levées affranchies à  </a:t>
                      </a:r>
                      <a:endParaRPr lang="fr-FR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>
                        <a:alpha val="99000"/>
                      </a:srgbClr>
                    </a:solidFill>
                  </a:tcPr>
                </a:tc>
              </a:tr>
            </a:tbl>
          </a:graphicData>
        </a:graphic>
      </p:graphicFrame>
      <p:pic>
        <p:nvPicPr>
          <p:cNvPr id="39" name="Image 38" descr="Pique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676456" y="2852936"/>
            <a:ext cx="288032" cy="288032"/>
          </a:xfrm>
          <a:prstGeom prst="rect">
            <a:avLst/>
          </a:prstGeom>
        </p:spPr>
      </p:pic>
      <p:pic>
        <p:nvPicPr>
          <p:cNvPr id="40" name="Image 39" descr="Carreau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72400" y="5877272"/>
            <a:ext cx="288032" cy="28803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au 5"/>
          <p:cNvGraphicFramePr>
            <a:graphicFrameLocks noGrp="1"/>
          </p:cNvGraphicFramePr>
          <p:nvPr/>
        </p:nvGraphicFramePr>
        <p:xfrm>
          <a:off x="539552" y="1628800"/>
          <a:ext cx="5256585" cy="1872208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804500"/>
                <a:gridCol w="1804500"/>
                <a:gridCol w="1647585"/>
              </a:tblGrid>
              <a:tr h="576064">
                <a:tc>
                  <a:txBody>
                    <a:bodyPr/>
                    <a:lstStyle/>
                    <a:p>
                      <a:r>
                        <a:rPr lang="fr-FR" sz="2000" b="1" dirty="0" smtClean="0"/>
                        <a:t>Donne 2</a:t>
                      </a:r>
                      <a:endParaRPr lang="fr-F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400" b="1" dirty="0" smtClean="0"/>
                        <a:t>      A 7 6 5 2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fr-FR" sz="2400" b="1" dirty="0" smtClean="0"/>
                        <a:t>      9</a:t>
                      </a:r>
                      <a:r>
                        <a:rPr lang="fr-FR" sz="2400" b="1" baseline="0" dirty="0" smtClean="0"/>
                        <a:t> 8</a:t>
                      </a:r>
                      <a:endParaRPr lang="fr-FR" sz="2400" b="1" dirty="0" smtClean="0"/>
                    </a:p>
                    <a:p>
                      <a:r>
                        <a:rPr lang="fr-FR" sz="2400" b="1" dirty="0" smtClean="0"/>
                        <a:t>     </a:t>
                      </a:r>
                      <a:endParaRPr lang="fr-FR" sz="2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400" b="1" dirty="0" smtClean="0"/>
                        <a:t>      D V 10</a:t>
                      </a:r>
                    </a:p>
                  </a:txBody>
                  <a:tcPr/>
                </a:tc>
              </a:tr>
              <a:tr h="473184">
                <a:tc>
                  <a:txBody>
                    <a:bodyPr/>
                    <a:lstStyle/>
                    <a:p>
                      <a:endParaRPr lang="fr-F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400" b="1" dirty="0" smtClean="0"/>
                        <a:t>       R 4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24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7" name="Image 6" descr="Carreau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11760" y="1700808"/>
            <a:ext cx="288032" cy="288032"/>
          </a:xfrm>
          <a:prstGeom prst="rect">
            <a:avLst/>
          </a:prstGeom>
        </p:spPr>
      </p:pic>
      <p:pic>
        <p:nvPicPr>
          <p:cNvPr id="12" name="Image 11" descr="Carreau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83768" y="3140968"/>
            <a:ext cx="288032" cy="288032"/>
          </a:xfrm>
          <a:prstGeom prst="rect">
            <a:avLst/>
          </a:prstGeom>
        </p:spPr>
      </p:pic>
      <p:pic>
        <p:nvPicPr>
          <p:cNvPr id="16" name="Image 15" descr="Carreau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3568" y="2348880"/>
            <a:ext cx="288032" cy="288032"/>
          </a:xfrm>
          <a:prstGeom prst="rect">
            <a:avLst/>
          </a:prstGeom>
        </p:spPr>
      </p:pic>
      <p:pic>
        <p:nvPicPr>
          <p:cNvPr id="20" name="Image 19" descr="Carreau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83968" y="2348880"/>
            <a:ext cx="288032" cy="288032"/>
          </a:xfrm>
          <a:prstGeom prst="rect">
            <a:avLst/>
          </a:prstGeom>
        </p:spPr>
      </p:pic>
      <p:pic>
        <p:nvPicPr>
          <p:cNvPr id="32" name="Image 31" descr="Tabl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43808" y="2348880"/>
            <a:ext cx="576064" cy="576064"/>
          </a:xfrm>
          <a:prstGeom prst="rect">
            <a:avLst/>
          </a:prstGeom>
        </p:spPr>
      </p:pic>
      <p:sp>
        <p:nvSpPr>
          <p:cNvPr id="26" name="ZoneTexte 25"/>
          <p:cNvSpPr txBox="1"/>
          <p:nvPr/>
        </p:nvSpPr>
        <p:spPr>
          <a:xfrm>
            <a:off x="5796136" y="1499300"/>
            <a:ext cx="31683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smtClean="0"/>
              <a:t>Comment jouer pour faire 4 levées à       ?</a:t>
            </a:r>
            <a:endParaRPr lang="fr-FR" sz="2400" b="1" dirty="0"/>
          </a:p>
        </p:txBody>
      </p:sp>
      <p:sp>
        <p:nvSpPr>
          <p:cNvPr id="29" name="ZoneTexte 28"/>
          <p:cNvSpPr txBox="1"/>
          <p:nvPr/>
        </p:nvSpPr>
        <p:spPr>
          <a:xfrm>
            <a:off x="1907704" y="188640"/>
            <a:ext cx="68407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800" b="1" dirty="0" smtClean="0">
                <a:hlinkClick r:id="rId4"/>
              </a:rPr>
              <a:t>Chapitre 4 – Leçon 12 </a:t>
            </a:r>
            <a:r>
              <a:rPr lang="fr-FR" sz="4800" b="1" dirty="0" smtClean="0"/>
              <a:t> </a:t>
            </a:r>
            <a:endParaRPr lang="fr-FR" sz="4800" b="1" dirty="0"/>
          </a:p>
        </p:txBody>
      </p:sp>
      <p:sp>
        <p:nvSpPr>
          <p:cNvPr id="30" name="ZoneTexte 29"/>
          <p:cNvSpPr txBox="1"/>
          <p:nvPr/>
        </p:nvSpPr>
        <p:spPr>
          <a:xfrm>
            <a:off x="467544" y="908720"/>
            <a:ext cx="84249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b="1" dirty="0" smtClean="0"/>
              <a:t>LE COUP A BLANC</a:t>
            </a:r>
            <a:endParaRPr lang="fr-FR" sz="3600" dirty="0"/>
          </a:p>
        </p:txBody>
      </p:sp>
      <p:pic>
        <p:nvPicPr>
          <p:cNvPr id="36" name="Image 35" descr="Carreau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812360" y="1916832"/>
            <a:ext cx="288032" cy="288032"/>
          </a:xfrm>
          <a:prstGeom prst="rect">
            <a:avLst/>
          </a:prstGeom>
        </p:spPr>
      </p:pic>
      <p:graphicFrame>
        <p:nvGraphicFramePr>
          <p:cNvPr id="42" name="Tableau 41"/>
          <p:cNvGraphicFramePr>
            <a:graphicFrameLocks noGrp="1"/>
          </p:cNvGraphicFramePr>
          <p:nvPr/>
        </p:nvGraphicFramePr>
        <p:xfrm>
          <a:off x="2339752" y="4077072"/>
          <a:ext cx="6192688" cy="18505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92688"/>
              </a:tblGrid>
              <a:tr h="185050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3200" b="1" dirty="0" smtClean="0">
                          <a:solidFill>
                            <a:schemeClr val="tx1"/>
                          </a:solidFill>
                        </a:rPr>
                        <a:t>Quand on joue la dernière carte de la main courte, la levée doit être remportée par la main longue.</a:t>
                      </a:r>
                    </a:p>
                    <a:p>
                      <a:endParaRPr lang="fr-FR" dirty="0"/>
                    </a:p>
                  </a:txBody>
                  <a:tcPr>
                    <a:solidFill>
                      <a:srgbClr val="76F2AE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 descr="Sans titre - 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320040"/>
            <a:ext cx="9144000" cy="6217920"/>
          </a:xfrm>
          <a:prstGeom prst="rect">
            <a:avLst/>
          </a:prstGeom>
        </p:spPr>
      </p:pic>
      <p:graphicFrame>
        <p:nvGraphicFramePr>
          <p:cNvPr id="3" name="Tableau 2"/>
          <p:cNvGraphicFramePr>
            <a:graphicFrameLocks noGrp="1"/>
          </p:cNvGraphicFramePr>
          <p:nvPr/>
        </p:nvGraphicFramePr>
        <p:xfrm>
          <a:off x="539552" y="4365104"/>
          <a:ext cx="648072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80720"/>
              </a:tblGrid>
              <a:tr h="37084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539552" y="4930368"/>
          <a:ext cx="648072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80720"/>
              </a:tblGrid>
              <a:tr h="37084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leau 4"/>
          <p:cNvGraphicFramePr>
            <a:graphicFrameLocks noGrp="1"/>
          </p:cNvGraphicFramePr>
          <p:nvPr/>
        </p:nvGraphicFramePr>
        <p:xfrm>
          <a:off x="539552" y="5434424"/>
          <a:ext cx="648072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80720"/>
              </a:tblGrid>
              <a:tr h="37084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ableau 5"/>
          <p:cNvGraphicFramePr>
            <a:graphicFrameLocks noGrp="1"/>
          </p:cNvGraphicFramePr>
          <p:nvPr/>
        </p:nvGraphicFramePr>
        <p:xfrm>
          <a:off x="539552" y="6010488"/>
          <a:ext cx="648072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80720"/>
              </a:tblGrid>
              <a:tr h="37084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 descr="Sans titre - 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320040"/>
            <a:ext cx="9144000" cy="6217920"/>
          </a:xfrm>
          <a:prstGeom prst="rect">
            <a:avLst/>
          </a:prstGeom>
        </p:spPr>
      </p:pic>
      <p:graphicFrame>
        <p:nvGraphicFramePr>
          <p:cNvPr id="3" name="Tableau 2"/>
          <p:cNvGraphicFramePr>
            <a:graphicFrameLocks noGrp="1"/>
          </p:cNvGraphicFramePr>
          <p:nvPr/>
        </p:nvGraphicFramePr>
        <p:xfrm>
          <a:off x="323528" y="2348880"/>
          <a:ext cx="2232248" cy="243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2248"/>
              </a:tblGrid>
              <a:tr h="216024"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251520" y="2681104"/>
          <a:ext cx="2232248" cy="243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2248"/>
              </a:tblGrid>
              <a:tr h="216024"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leau 4"/>
          <p:cNvGraphicFramePr>
            <a:graphicFrameLocks noGrp="1"/>
          </p:cNvGraphicFramePr>
          <p:nvPr/>
        </p:nvGraphicFramePr>
        <p:xfrm>
          <a:off x="251520" y="2969136"/>
          <a:ext cx="2808312" cy="4598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08312"/>
              </a:tblGrid>
              <a:tr h="459864"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ableau 5"/>
          <p:cNvGraphicFramePr>
            <a:graphicFrameLocks noGrp="1"/>
          </p:cNvGraphicFramePr>
          <p:nvPr/>
        </p:nvGraphicFramePr>
        <p:xfrm>
          <a:off x="251520" y="5921464"/>
          <a:ext cx="711696" cy="4598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1696"/>
              </a:tblGrid>
              <a:tr h="459864"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Tableau 6"/>
          <p:cNvGraphicFramePr>
            <a:graphicFrameLocks noGrp="1"/>
          </p:cNvGraphicFramePr>
          <p:nvPr/>
        </p:nvGraphicFramePr>
        <p:xfrm>
          <a:off x="1259632" y="5949280"/>
          <a:ext cx="711696" cy="4598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1696"/>
              </a:tblGrid>
              <a:tr h="459864"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Tableau 7"/>
          <p:cNvGraphicFramePr>
            <a:graphicFrameLocks noGrp="1"/>
          </p:cNvGraphicFramePr>
          <p:nvPr/>
        </p:nvGraphicFramePr>
        <p:xfrm>
          <a:off x="2411760" y="5949280"/>
          <a:ext cx="711696" cy="4598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1696"/>
              </a:tblGrid>
              <a:tr h="459864"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Tableau 8"/>
          <p:cNvGraphicFramePr>
            <a:graphicFrameLocks noGrp="1"/>
          </p:cNvGraphicFramePr>
          <p:nvPr/>
        </p:nvGraphicFramePr>
        <p:xfrm>
          <a:off x="3788296" y="5949280"/>
          <a:ext cx="711696" cy="4598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1696"/>
              </a:tblGrid>
              <a:tr h="459864"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Tableau 9"/>
          <p:cNvGraphicFramePr>
            <a:graphicFrameLocks noGrp="1"/>
          </p:cNvGraphicFramePr>
          <p:nvPr/>
        </p:nvGraphicFramePr>
        <p:xfrm>
          <a:off x="5084440" y="5949280"/>
          <a:ext cx="711696" cy="4598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1696"/>
              </a:tblGrid>
              <a:tr h="459864"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" name="Tableau 10"/>
          <p:cNvGraphicFramePr>
            <a:graphicFrameLocks noGrp="1"/>
          </p:cNvGraphicFramePr>
          <p:nvPr/>
        </p:nvGraphicFramePr>
        <p:xfrm>
          <a:off x="6236568" y="5949280"/>
          <a:ext cx="711696" cy="4598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1696"/>
              </a:tblGrid>
              <a:tr h="459864"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 descr="Sans titre - 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16632"/>
            <a:ext cx="9741180" cy="4464496"/>
          </a:xfrm>
          <a:prstGeom prst="rect">
            <a:avLst/>
          </a:prstGeom>
        </p:spPr>
      </p:pic>
      <p:graphicFrame>
        <p:nvGraphicFramePr>
          <p:cNvPr id="3" name="Tableau 2"/>
          <p:cNvGraphicFramePr>
            <a:graphicFrameLocks noGrp="1"/>
          </p:cNvGraphicFramePr>
          <p:nvPr/>
        </p:nvGraphicFramePr>
        <p:xfrm>
          <a:off x="2123728" y="2492896"/>
          <a:ext cx="1647800" cy="4598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7800"/>
              </a:tblGrid>
              <a:tr h="459864"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2123728" y="3329176"/>
          <a:ext cx="6264696" cy="4598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64696"/>
              </a:tblGrid>
              <a:tr h="459864"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 descr="Sans titre -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59851"/>
            <a:ext cx="8820472" cy="4321277"/>
          </a:xfrm>
          <a:prstGeom prst="rect">
            <a:avLst/>
          </a:prstGeom>
        </p:spPr>
      </p:pic>
      <p:graphicFrame>
        <p:nvGraphicFramePr>
          <p:cNvPr id="3" name="Tableau 2"/>
          <p:cNvGraphicFramePr>
            <a:graphicFrameLocks noGrp="1"/>
          </p:cNvGraphicFramePr>
          <p:nvPr/>
        </p:nvGraphicFramePr>
        <p:xfrm>
          <a:off x="35496" y="1484784"/>
          <a:ext cx="2160240" cy="4598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0240"/>
              </a:tblGrid>
              <a:tr h="459864"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35496" y="2132856"/>
          <a:ext cx="2160240" cy="3878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0240"/>
              </a:tblGrid>
              <a:tr h="387856"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leau 4"/>
          <p:cNvGraphicFramePr>
            <a:graphicFrameLocks noGrp="1"/>
          </p:cNvGraphicFramePr>
          <p:nvPr/>
        </p:nvGraphicFramePr>
        <p:xfrm>
          <a:off x="35496" y="3761224"/>
          <a:ext cx="6192688" cy="3878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92688"/>
              </a:tblGrid>
              <a:tr h="387856"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au 5"/>
          <p:cNvGraphicFramePr>
            <a:graphicFrameLocks noGrp="1"/>
          </p:cNvGraphicFramePr>
          <p:nvPr/>
        </p:nvGraphicFramePr>
        <p:xfrm>
          <a:off x="539552" y="1628800"/>
          <a:ext cx="5256585" cy="466344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804500"/>
                <a:gridCol w="1804500"/>
                <a:gridCol w="1647585"/>
              </a:tblGrid>
              <a:tr h="1479589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       </a:t>
                      </a:r>
                      <a:r>
                        <a:rPr lang="fr-FR" sz="2400" b="1" dirty="0" smtClean="0"/>
                        <a:t>R 6 5 </a:t>
                      </a:r>
                    </a:p>
                    <a:p>
                      <a:r>
                        <a:rPr lang="fr-FR" sz="2400" b="1" dirty="0" smtClean="0"/>
                        <a:t>     9 4</a:t>
                      </a:r>
                    </a:p>
                    <a:p>
                      <a:r>
                        <a:rPr lang="fr-FR" sz="2400" b="1" dirty="0" smtClean="0"/>
                        <a:t>     8 6 5 </a:t>
                      </a:r>
                    </a:p>
                    <a:p>
                      <a:r>
                        <a:rPr lang="fr-FR" sz="2400" b="1" dirty="0" smtClean="0"/>
                        <a:t>     R D 6 4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1521333">
                <a:tc>
                  <a:txBody>
                    <a:bodyPr/>
                    <a:lstStyle/>
                    <a:p>
                      <a:r>
                        <a:rPr lang="fr-FR" sz="2400" b="1" dirty="0" smtClean="0"/>
                        <a:t>     A V 9 </a:t>
                      </a:r>
                    </a:p>
                    <a:p>
                      <a:r>
                        <a:rPr lang="fr-FR" sz="2400" b="1" dirty="0" smtClean="0"/>
                        <a:t>     D V 10 8 3</a:t>
                      </a:r>
                    </a:p>
                    <a:p>
                      <a:r>
                        <a:rPr lang="fr-FR" sz="2400" b="1" dirty="0" smtClean="0"/>
                        <a:t>     D 10 7</a:t>
                      </a:r>
                    </a:p>
                    <a:p>
                      <a:r>
                        <a:rPr lang="fr-FR" sz="2400" b="1" dirty="0" smtClean="0"/>
                        <a:t>     10 3</a:t>
                      </a:r>
                      <a:endParaRPr lang="fr-FR" sz="2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400" b="1" dirty="0" smtClean="0"/>
                        <a:t>      10 7 3 2</a:t>
                      </a:r>
                    </a:p>
                    <a:p>
                      <a:r>
                        <a:rPr lang="fr-FR" sz="2400" b="1" dirty="0" smtClean="0"/>
                        <a:t>      7</a:t>
                      </a:r>
                      <a:r>
                        <a:rPr lang="fr-FR" sz="2400" b="1" baseline="0" dirty="0" smtClean="0"/>
                        <a:t> 6 </a:t>
                      </a:r>
                      <a:endParaRPr lang="fr-FR" sz="2400" b="1" dirty="0" smtClean="0"/>
                    </a:p>
                    <a:p>
                      <a:r>
                        <a:rPr lang="fr-FR" sz="2400" b="1" dirty="0" smtClean="0"/>
                        <a:t>      R V 9 3</a:t>
                      </a:r>
                    </a:p>
                    <a:p>
                      <a:r>
                        <a:rPr lang="fr-FR" sz="2400" b="1" dirty="0" smtClean="0"/>
                        <a:t>      V 9 7</a:t>
                      </a:r>
                    </a:p>
                  </a:txBody>
                  <a:tcPr/>
                </a:tc>
              </a:tr>
              <a:tr h="1440160">
                <a:tc>
                  <a:txBody>
                    <a:bodyPr/>
                    <a:lstStyle/>
                    <a:p>
                      <a:endParaRPr lang="fr-F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400" b="1" dirty="0" smtClean="0"/>
                        <a:t>     D 8 4</a:t>
                      </a:r>
                    </a:p>
                    <a:p>
                      <a:r>
                        <a:rPr lang="fr-FR" sz="2400" b="1" dirty="0" smtClean="0"/>
                        <a:t>     A R 5 2</a:t>
                      </a:r>
                    </a:p>
                    <a:p>
                      <a:r>
                        <a:rPr lang="fr-FR" sz="2400" b="1" dirty="0" smtClean="0"/>
                        <a:t>     A 4 2</a:t>
                      </a:r>
                    </a:p>
                    <a:p>
                      <a:r>
                        <a:rPr lang="fr-FR" sz="2400" b="1" dirty="0" smtClean="0"/>
                        <a:t>     A 8 5</a:t>
                      </a:r>
                      <a:endParaRPr lang="fr-FR" sz="2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24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7" name="Image 6" descr="Carreau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67744" y="2420888"/>
            <a:ext cx="288032" cy="288032"/>
          </a:xfrm>
          <a:prstGeom prst="rect">
            <a:avLst/>
          </a:prstGeom>
        </p:spPr>
      </p:pic>
      <p:pic>
        <p:nvPicPr>
          <p:cNvPr id="8" name="Image 7" descr="Coeu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267744" y="2060848"/>
            <a:ext cx="288032" cy="288032"/>
          </a:xfrm>
          <a:prstGeom prst="rect">
            <a:avLst/>
          </a:prstGeom>
        </p:spPr>
      </p:pic>
      <p:pic>
        <p:nvPicPr>
          <p:cNvPr id="10" name="Image 9" descr="Pique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267744" y="1700808"/>
            <a:ext cx="288032" cy="288032"/>
          </a:xfrm>
          <a:prstGeom prst="rect">
            <a:avLst/>
          </a:prstGeom>
        </p:spPr>
      </p:pic>
      <p:pic>
        <p:nvPicPr>
          <p:cNvPr id="11" name="Image 10" descr="Trefle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267744" y="2780928"/>
            <a:ext cx="288032" cy="288032"/>
          </a:xfrm>
          <a:prstGeom prst="rect">
            <a:avLst/>
          </a:prstGeom>
        </p:spPr>
      </p:pic>
      <p:pic>
        <p:nvPicPr>
          <p:cNvPr id="12" name="Image 11" descr="Carreau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67744" y="5517232"/>
            <a:ext cx="288032" cy="288032"/>
          </a:xfrm>
          <a:prstGeom prst="rect">
            <a:avLst/>
          </a:prstGeom>
        </p:spPr>
      </p:pic>
      <p:pic>
        <p:nvPicPr>
          <p:cNvPr id="13" name="Image 12" descr="Coeu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267744" y="5157192"/>
            <a:ext cx="288032" cy="288032"/>
          </a:xfrm>
          <a:prstGeom prst="rect">
            <a:avLst/>
          </a:prstGeom>
        </p:spPr>
      </p:pic>
      <p:pic>
        <p:nvPicPr>
          <p:cNvPr id="14" name="Image 13" descr="Pique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267744" y="4797152"/>
            <a:ext cx="288032" cy="288032"/>
          </a:xfrm>
          <a:prstGeom prst="rect">
            <a:avLst/>
          </a:prstGeom>
        </p:spPr>
      </p:pic>
      <p:pic>
        <p:nvPicPr>
          <p:cNvPr id="15" name="Image 14" descr="Trefle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267744" y="5877272"/>
            <a:ext cx="288032" cy="288032"/>
          </a:xfrm>
          <a:prstGeom prst="rect">
            <a:avLst/>
          </a:prstGeom>
        </p:spPr>
      </p:pic>
      <p:pic>
        <p:nvPicPr>
          <p:cNvPr id="16" name="Image 15" descr="Carreau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1560" y="3933056"/>
            <a:ext cx="288032" cy="288032"/>
          </a:xfrm>
          <a:prstGeom prst="rect">
            <a:avLst/>
          </a:prstGeom>
        </p:spPr>
      </p:pic>
      <p:pic>
        <p:nvPicPr>
          <p:cNvPr id="17" name="Image 16" descr="Coeu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11560" y="3573016"/>
            <a:ext cx="288032" cy="288032"/>
          </a:xfrm>
          <a:prstGeom prst="rect">
            <a:avLst/>
          </a:prstGeom>
        </p:spPr>
      </p:pic>
      <p:pic>
        <p:nvPicPr>
          <p:cNvPr id="18" name="Image 17" descr="Pique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11560" y="3212976"/>
            <a:ext cx="288032" cy="288032"/>
          </a:xfrm>
          <a:prstGeom prst="rect">
            <a:avLst/>
          </a:prstGeom>
        </p:spPr>
      </p:pic>
      <p:pic>
        <p:nvPicPr>
          <p:cNvPr id="19" name="Image 18" descr="Trefle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11560" y="4293096"/>
            <a:ext cx="288032" cy="288032"/>
          </a:xfrm>
          <a:prstGeom prst="rect">
            <a:avLst/>
          </a:prstGeom>
        </p:spPr>
      </p:pic>
      <p:pic>
        <p:nvPicPr>
          <p:cNvPr id="20" name="Image 19" descr="Carreau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139952" y="3933056"/>
            <a:ext cx="288032" cy="288032"/>
          </a:xfrm>
          <a:prstGeom prst="rect">
            <a:avLst/>
          </a:prstGeom>
        </p:spPr>
      </p:pic>
      <p:pic>
        <p:nvPicPr>
          <p:cNvPr id="21" name="Image 20" descr="Coeu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139952" y="3573016"/>
            <a:ext cx="288032" cy="288032"/>
          </a:xfrm>
          <a:prstGeom prst="rect">
            <a:avLst/>
          </a:prstGeom>
        </p:spPr>
      </p:pic>
      <p:pic>
        <p:nvPicPr>
          <p:cNvPr id="22" name="Image 21" descr="Pique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139952" y="3212976"/>
            <a:ext cx="288032" cy="288032"/>
          </a:xfrm>
          <a:prstGeom prst="rect">
            <a:avLst/>
          </a:prstGeom>
        </p:spPr>
      </p:pic>
      <p:pic>
        <p:nvPicPr>
          <p:cNvPr id="23" name="Image 22" descr="Trefle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211960" y="4365104"/>
            <a:ext cx="288032" cy="288032"/>
          </a:xfrm>
          <a:prstGeom prst="rect">
            <a:avLst/>
          </a:prstGeom>
        </p:spPr>
      </p:pic>
      <p:pic>
        <p:nvPicPr>
          <p:cNvPr id="32" name="Image 31" descr="Table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2627784" y="3284984"/>
            <a:ext cx="1039091" cy="1039091"/>
          </a:xfrm>
          <a:prstGeom prst="rect">
            <a:avLst/>
          </a:prstGeom>
        </p:spPr>
      </p:pic>
      <p:sp>
        <p:nvSpPr>
          <p:cNvPr id="26" name="ZoneTexte 25"/>
          <p:cNvSpPr txBox="1"/>
          <p:nvPr/>
        </p:nvSpPr>
        <p:spPr>
          <a:xfrm>
            <a:off x="5796136" y="1499300"/>
            <a:ext cx="316835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smtClean="0"/>
              <a:t>Les enchères :</a:t>
            </a:r>
          </a:p>
          <a:p>
            <a:r>
              <a:rPr lang="fr-FR" sz="2400" b="1" dirty="0" smtClean="0"/>
              <a:t>Sud                    Nord</a:t>
            </a:r>
          </a:p>
          <a:p>
            <a:r>
              <a:rPr lang="fr-FR" sz="2400" b="1" dirty="0" smtClean="0"/>
              <a:t>1SA  (17H)     Passe(8H)</a:t>
            </a:r>
            <a:br>
              <a:rPr lang="fr-FR" sz="2400" b="1" dirty="0" smtClean="0"/>
            </a:br>
            <a:endParaRPr lang="fr-FR" sz="2400" b="1" dirty="0" smtClean="0"/>
          </a:p>
          <a:p>
            <a:r>
              <a:rPr lang="fr-FR" sz="2400" b="1" dirty="0" smtClean="0"/>
              <a:t>Ouest entame de la Dame de      et le mort s’étale.</a:t>
            </a:r>
            <a:endParaRPr lang="fr-FR" sz="2400" b="1" dirty="0"/>
          </a:p>
        </p:txBody>
      </p:sp>
      <p:pic>
        <p:nvPicPr>
          <p:cNvPr id="28" name="Image 27" descr="Coeu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092280" y="3429000"/>
            <a:ext cx="288032" cy="288032"/>
          </a:xfrm>
          <a:prstGeom prst="rect">
            <a:avLst/>
          </a:prstGeom>
        </p:spPr>
      </p:pic>
      <p:graphicFrame>
        <p:nvGraphicFramePr>
          <p:cNvPr id="34" name="Tableau 33"/>
          <p:cNvGraphicFramePr>
            <a:graphicFrameLocks noGrp="1"/>
          </p:cNvGraphicFramePr>
          <p:nvPr/>
        </p:nvGraphicFramePr>
        <p:xfrm>
          <a:off x="5868144" y="4293096"/>
          <a:ext cx="3096344" cy="1080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96344"/>
              </a:tblGrid>
              <a:tr h="1080120"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Le déclarant compte 7 levées :</a:t>
                      </a:r>
                    </a:p>
                    <a:p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1 à          , 2 à          et 1 à          </a:t>
                      </a:r>
                    </a:p>
                    <a:p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3 à 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92D050">
                        <a:alpha val="99000"/>
                      </a:srgbClr>
                    </a:solidFill>
                  </a:tcPr>
                </a:tc>
              </a:tr>
            </a:tbl>
          </a:graphicData>
        </a:graphic>
      </p:graphicFrame>
      <p:pic>
        <p:nvPicPr>
          <p:cNvPr id="35" name="Image 34" descr="Pique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372200" y="4581128"/>
            <a:ext cx="288032" cy="288032"/>
          </a:xfrm>
          <a:prstGeom prst="rect">
            <a:avLst/>
          </a:prstGeom>
        </p:spPr>
      </p:pic>
      <p:pic>
        <p:nvPicPr>
          <p:cNvPr id="37" name="Image 36" descr="Carreau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244408" y="4581128"/>
            <a:ext cx="288032" cy="288032"/>
          </a:xfrm>
          <a:prstGeom prst="rect">
            <a:avLst/>
          </a:prstGeom>
        </p:spPr>
      </p:pic>
      <p:pic>
        <p:nvPicPr>
          <p:cNvPr id="38" name="Image 37" descr="Trefle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372200" y="4941168"/>
            <a:ext cx="288032" cy="288032"/>
          </a:xfrm>
          <a:prstGeom prst="rect">
            <a:avLst/>
          </a:prstGeom>
        </p:spPr>
      </p:pic>
      <p:sp>
        <p:nvSpPr>
          <p:cNvPr id="29" name="ZoneTexte 28"/>
          <p:cNvSpPr txBox="1"/>
          <p:nvPr/>
        </p:nvSpPr>
        <p:spPr>
          <a:xfrm>
            <a:off x="1907704" y="188640"/>
            <a:ext cx="68407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800" b="1" dirty="0" smtClean="0">
                <a:hlinkClick r:id="rId7"/>
              </a:rPr>
              <a:t>Chapitre 4 – Leçon 12 </a:t>
            </a:r>
            <a:r>
              <a:rPr lang="fr-FR" sz="4800" b="1" dirty="0" smtClean="0"/>
              <a:t> </a:t>
            </a:r>
            <a:endParaRPr lang="fr-FR" sz="4800" b="1" dirty="0"/>
          </a:p>
        </p:txBody>
      </p:sp>
      <p:sp>
        <p:nvSpPr>
          <p:cNvPr id="30" name="ZoneTexte 29"/>
          <p:cNvSpPr txBox="1"/>
          <p:nvPr/>
        </p:nvSpPr>
        <p:spPr>
          <a:xfrm>
            <a:off x="467544" y="908720"/>
            <a:ext cx="84249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b="1" dirty="0" smtClean="0"/>
              <a:t>LES POINTS DE LONGUEUR ?</a:t>
            </a:r>
            <a:endParaRPr lang="fr-FR" sz="3600" dirty="0"/>
          </a:p>
        </p:txBody>
      </p:sp>
      <p:pic>
        <p:nvPicPr>
          <p:cNvPr id="31" name="Image 30" descr="Coeu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236296" y="4581128"/>
            <a:ext cx="288032" cy="288032"/>
          </a:xfrm>
          <a:prstGeom prst="rect">
            <a:avLst/>
          </a:prstGeom>
        </p:spPr>
      </p:pic>
      <p:graphicFrame>
        <p:nvGraphicFramePr>
          <p:cNvPr id="33" name="Tableau 32"/>
          <p:cNvGraphicFramePr>
            <a:graphicFrameLocks noGrp="1"/>
          </p:cNvGraphicFramePr>
          <p:nvPr/>
        </p:nvGraphicFramePr>
        <p:xfrm>
          <a:off x="5940152" y="5517232"/>
          <a:ext cx="3096344" cy="72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96344"/>
              </a:tblGrid>
              <a:tr h="720080"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Les         5</a:t>
                      </a:r>
                      <a:r>
                        <a:rPr lang="fr-FR" baseline="30000" dirty="0" smtClean="0">
                          <a:solidFill>
                            <a:schemeClr val="tx1"/>
                          </a:solidFill>
                        </a:rPr>
                        <a:t>ème</a:t>
                      </a:r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 ont procuré les 2 levées de longueur. 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>
                        <a:alpha val="99000"/>
                      </a:srgbClr>
                    </a:solidFill>
                  </a:tcPr>
                </a:tc>
              </a:tr>
            </a:tbl>
          </a:graphicData>
        </a:graphic>
      </p:graphicFrame>
      <p:pic>
        <p:nvPicPr>
          <p:cNvPr id="36" name="Image 35" descr="Trefle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444208" y="5517232"/>
            <a:ext cx="288032" cy="28803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au 5"/>
          <p:cNvGraphicFramePr>
            <a:graphicFrameLocks noGrp="1"/>
          </p:cNvGraphicFramePr>
          <p:nvPr/>
        </p:nvGraphicFramePr>
        <p:xfrm>
          <a:off x="2263444" y="1628800"/>
          <a:ext cx="1804500" cy="155448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804500"/>
              </a:tblGrid>
              <a:tr h="1479589">
                <a:tc>
                  <a:txBody>
                    <a:bodyPr/>
                    <a:lstStyle/>
                    <a:p>
                      <a:r>
                        <a:rPr lang="fr-FR" dirty="0" smtClean="0"/>
                        <a:t>       </a:t>
                      </a:r>
                      <a:r>
                        <a:rPr lang="fr-FR" sz="2400" b="1" dirty="0" smtClean="0"/>
                        <a:t>A D 3</a:t>
                      </a:r>
                    </a:p>
                    <a:p>
                      <a:r>
                        <a:rPr lang="fr-FR" sz="2400" b="1" dirty="0" smtClean="0"/>
                        <a:t>     V</a:t>
                      </a:r>
                      <a:r>
                        <a:rPr lang="fr-FR" sz="2400" b="1" baseline="0" dirty="0" smtClean="0"/>
                        <a:t> 8 2</a:t>
                      </a:r>
                      <a:endParaRPr lang="fr-FR" sz="2400" b="1" dirty="0" smtClean="0"/>
                    </a:p>
                    <a:p>
                      <a:r>
                        <a:rPr lang="fr-FR" sz="2400" b="1" dirty="0" smtClean="0"/>
                        <a:t>     A 5 </a:t>
                      </a:r>
                    </a:p>
                    <a:p>
                      <a:r>
                        <a:rPr lang="fr-FR" sz="2400" b="1" dirty="0" smtClean="0"/>
                        <a:t>     A 8 6 4 3</a:t>
                      </a: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7" name="Image 6" descr="Carreau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67744" y="2420888"/>
            <a:ext cx="288032" cy="288032"/>
          </a:xfrm>
          <a:prstGeom prst="rect">
            <a:avLst/>
          </a:prstGeom>
        </p:spPr>
      </p:pic>
      <p:pic>
        <p:nvPicPr>
          <p:cNvPr id="8" name="Image 7" descr="Coeu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267744" y="2060848"/>
            <a:ext cx="288032" cy="288032"/>
          </a:xfrm>
          <a:prstGeom prst="rect">
            <a:avLst/>
          </a:prstGeom>
        </p:spPr>
      </p:pic>
      <p:pic>
        <p:nvPicPr>
          <p:cNvPr id="10" name="Image 9" descr="Pique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267744" y="1700808"/>
            <a:ext cx="288032" cy="288032"/>
          </a:xfrm>
          <a:prstGeom prst="rect">
            <a:avLst/>
          </a:prstGeom>
        </p:spPr>
      </p:pic>
      <p:pic>
        <p:nvPicPr>
          <p:cNvPr id="11" name="Image 10" descr="Trefle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267744" y="2780928"/>
            <a:ext cx="288032" cy="288032"/>
          </a:xfrm>
          <a:prstGeom prst="rect">
            <a:avLst/>
          </a:prstGeom>
        </p:spPr>
      </p:pic>
      <p:sp>
        <p:nvSpPr>
          <p:cNvPr id="29" name="ZoneTexte 28"/>
          <p:cNvSpPr txBox="1"/>
          <p:nvPr/>
        </p:nvSpPr>
        <p:spPr>
          <a:xfrm>
            <a:off x="1907704" y="188640"/>
            <a:ext cx="68407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800" b="1" dirty="0" smtClean="0">
                <a:hlinkClick r:id="rId6"/>
              </a:rPr>
              <a:t>Chapitre 4 – Leçon 12 </a:t>
            </a:r>
            <a:r>
              <a:rPr lang="fr-FR" sz="4800" b="1" dirty="0" smtClean="0"/>
              <a:t> </a:t>
            </a:r>
            <a:endParaRPr lang="fr-FR" sz="4800" b="1" dirty="0"/>
          </a:p>
        </p:txBody>
      </p:sp>
      <p:sp>
        <p:nvSpPr>
          <p:cNvPr id="30" name="ZoneTexte 29"/>
          <p:cNvSpPr txBox="1"/>
          <p:nvPr/>
        </p:nvSpPr>
        <p:spPr>
          <a:xfrm>
            <a:off x="467544" y="908720"/>
            <a:ext cx="84249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b="1" dirty="0" smtClean="0"/>
              <a:t>LES POINTS DE LONGUEUR ?</a:t>
            </a:r>
            <a:endParaRPr lang="fr-FR" sz="3600" dirty="0"/>
          </a:p>
        </p:txBody>
      </p:sp>
      <p:graphicFrame>
        <p:nvGraphicFramePr>
          <p:cNvPr id="59" name="Tableau 58"/>
          <p:cNvGraphicFramePr>
            <a:graphicFrameLocks noGrp="1"/>
          </p:cNvGraphicFramePr>
          <p:nvPr/>
        </p:nvGraphicFramePr>
        <p:xfrm>
          <a:off x="4351676" y="1658496"/>
          <a:ext cx="1804500" cy="155448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804500"/>
              </a:tblGrid>
              <a:tr h="1479589">
                <a:tc>
                  <a:txBody>
                    <a:bodyPr/>
                    <a:lstStyle/>
                    <a:p>
                      <a:r>
                        <a:rPr lang="fr-FR" dirty="0" smtClean="0"/>
                        <a:t>       </a:t>
                      </a:r>
                      <a:r>
                        <a:rPr lang="fr-FR" sz="2400" b="1" dirty="0" smtClean="0"/>
                        <a:t>A R</a:t>
                      </a:r>
                    </a:p>
                    <a:p>
                      <a:r>
                        <a:rPr lang="fr-FR" sz="2400" b="1" dirty="0" smtClean="0"/>
                        <a:t>     R D V</a:t>
                      </a:r>
                    </a:p>
                    <a:p>
                      <a:r>
                        <a:rPr lang="fr-FR" sz="2400" b="1" dirty="0" smtClean="0"/>
                        <a:t>     D V 6 4 3 </a:t>
                      </a:r>
                    </a:p>
                    <a:p>
                      <a:r>
                        <a:rPr lang="fr-FR" sz="2400" b="1" dirty="0" smtClean="0"/>
                        <a:t>     A 10 2</a:t>
                      </a: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60" name="Image 59" descr="Carreau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55976" y="2450584"/>
            <a:ext cx="288032" cy="288032"/>
          </a:xfrm>
          <a:prstGeom prst="rect">
            <a:avLst/>
          </a:prstGeom>
        </p:spPr>
      </p:pic>
      <p:pic>
        <p:nvPicPr>
          <p:cNvPr id="61" name="Image 60" descr="Coeu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355976" y="2090544"/>
            <a:ext cx="288032" cy="288032"/>
          </a:xfrm>
          <a:prstGeom prst="rect">
            <a:avLst/>
          </a:prstGeom>
        </p:spPr>
      </p:pic>
      <p:pic>
        <p:nvPicPr>
          <p:cNvPr id="62" name="Image 61" descr="Pique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355976" y="1730504"/>
            <a:ext cx="288032" cy="288032"/>
          </a:xfrm>
          <a:prstGeom prst="rect">
            <a:avLst/>
          </a:prstGeom>
        </p:spPr>
      </p:pic>
      <p:pic>
        <p:nvPicPr>
          <p:cNvPr id="63" name="Image 62" descr="Trefle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355976" y="2810624"/>
            <a:ext cx="288032" cy="288032"/>
          </a:xfrm>
          <a:prstGeom prst="rect">
            <a:avLst/>
          </a:prstGeom>
        </p:spPr>
      </p:pic>
      <p:graphicFrame>
        <p:nvGraphicFramePr>
          <p:cNvPr id="64" name="Tableau 63"/>
          <p:cNvGraphicFramePr>
            <a:graphicFrameLocks noGrp="1"/>
          </p:cNvGraphicFramePr>
          <p:nvPr/>
        </p:nvGraphicFramePr>
        <p:xfrm>
          <a:off x="6444208" y="1700808"/>
          <a:ext cx="1804500" cy="155448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804500"/>
              </a:tblGrid>
              <a:tr h="1479589">
                <a:tc>
                  <a:txBody>
                    <a:bodyPr/>
                    <a:lstStyle/>
                    <a:p>
                      <a:r>
                        <a:rPr lang="fr-FR" dirty="0" smtClean="0"/>
                        <a:t>       </a:t>
                      </a:r>
                      <a:r>
                        <a:rPr lang="fr-FR" sz="2400" b="1" dirty="0" smtClean="0"/>
                        <a:t>A 9 3</a:t>
                      </a:r>
                    </a:p>
                    <a:p>
                      <a:r>
                        <a:rPr lang="fr-FR" sz="2400" b="1" dirty="0" smtClean="0"/>
                        <a:t>     10 6 4</a:t>
                      </a:r>
                    </a:p>
                    <a:p>
                      <a:r>
                        <a:rPr lang="fr-FR" sz="2400" b="1" dirty="0" smtClean="0"/>
                        <a:t>     R V 5 4 3 </a:t>
                      </a:r>
                    </a:p>
                    <a:p>
                      <a:r>
                        <a:rPr lang="fr-FR" sz="2400" b="1" dirty="0" smtClean="0"/>
                        <a:t>     V 5</a:t>
                      </a: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65" name="Image 64" descr="Carreau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48508" y="2492896"/>
            <a:ext cx="288032" cy="288032"/>
          </a:xfrm>
          <a:prstGeom prst="rect">
            <a:avLst/>
          </a:prstGeom>
        </p:spPr>
      </p:pic>
      <p:pic>
        <p:nvPicPr>
          <p:cNvPr id="66" name="Image 65" descr="Coeu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448508" y="2132856"/>
            <a:ext cx="288032" cy="288032"/>
          </a:xfrm>
          <a:prstGeom prst="rect">
            <a:avLst/>
          </a:prstGeom>
        </p:spPr>
      </p:pic>
      <p:pic>
        <p:nvPicPr>
          <p:cNvPr id="67" name="Image 66" descr="Pique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448508" y="1772816"/>
            <a:ext cx="288032" cy="288032"/>
          </a:xfrm>
          <a:prstGeom prst="rect">
            <a:avLst/>
          </a:prstGeom>
        </p:spPr>
      </p:pic>
      <p:pic>
        <p:nvPicPr>
          <p:cNvPr id="68" name="Image 67" descr="Trefle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448508" y="2852936"/>
            <a:ext cx="288032" cy="288032"/>
          </a:xfrm>
          <a:prstGeom prst="rect">
            <a:avLst/>
          </a:prstGeom>
        </p:spPr>
      </p:pic>
      <p:graphicFrame>
        <p:nvGraphicFramePr>
          <p:cNvPr id="70" name="Tableau 69"/>
          <p:cNvGraphicFramePr>
            <a:graphicFrameLocks noGrp="1"/>
          </p:cNvGraphicFramePr>
          <p:nvPr/>
        </p:nvGraphicFramePr>
        <p:xfrm>
          <a:off x="251520" y="3356992"/>
          <a:ext cx="1656184" cy="10189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6184"/>
              </a:tblGrid>
              <a:tr h="1018912">
                <a:tc>
                  <a:txBody>
                    <a:bodyPr/>
                    <a:lstStyle/>
                    <a:p>
                      <a:r>
                        <a:rPr lang="fr-FR" sz="2800" b="1" dirty="0" smtClean="0">
                          <a:solidFill>
                            <a:schemeClr val="tx1"/>
                          </a:solidFill>
                        </a:rPr>
                        <a:t>Points H</a:t>
                      </a:r>
                      <a:br>
                        <a:rPr lang="fr-FR" sz="2800" b="1" dirty="0" smtClean="0">
                          <a:solidFill>
                            <a:schemeClr val="tx1"/>
                          </a:solidFill>
                        </a:rPr>
                      </a:br>
                      <a:r>
                        <a:rPr lang="fr-FR" sz="2800" b="1" dirty="0" smtClean="0">
                          <a:solidFill>
                            <a:schemeClr val="tx1"/>
                          </a:solidFill>
                        </a:rPr>
                        <a:t>Points HL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1" name="Tableau 70"/>
          <p:cNvGraphicFramePr>
            <a:graphicFrameLocks noGrp="1"/>
          </p:cNvGraphicFramePr>
          <p:nvPr/>
        </p:nvGraphicFramePr>
        <p:xfrm>
          <a:off x="2339752" y="3356992"/>
          <a:ext cx="1656184" cy="10189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6184"/>
              </a:tblGrid>
              <a:tr h="1018912">
                <a:tc>
                  <a:txBody>
                    <a:bodyPr/>
                    <a:lstStyle/>
                    <a:p>
                      <a:pPr algn="ctr"/>
                      <a:r>
                        <a:rPr lang="fr-FR" sz="2800" b="1" dirty="0" smtClean="0">
                          <a:solidFill>
                            <a:schemeClr val="tx1"/>
                          </a:solidFill>
                        </a:rPr>
                        <a:t>15 H</a:t>
                      </a:r>
                      <a:br>
                        <a:rPr lang="fr-FR" sz="2800" b="1" dirty="0" smtClean="0">
                          <a:solidFill>
                            <a:schemeClr val="tx1"/>
                          </a:solidFill>
                        </a:rPr>
                      </a:br>
                      <a:r>
                        <a:rPr lang="fr-FR" sz="2800" b="1" dirty="0" smtClean="0">
                          <a:solidFill>
                            <a:schemeClr val="tx1"/>
                          </a:solidFill>
                        </a:rPr>
                        <a:t>16 HL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2" name="Tableau 71"/>
          <p:cNvGraphicFramePr>
            <a:graphicFrameLocks noGrp="1"/>
          </p:cNvGraphicFramePr>
          <p:nvPr/>
        </p:nvGraphicFramePr>
        <p:xfrm>
          <a:off x="4427984" y="3356992"/>
          <a:ext cx="1656184" cy="10189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6184"/>
              </a:tblGrid>
              <a:tr h="1018912">
                <a:tc>
                  <a:txBody>
                    <a:bodyPr/>
                    <a:lstStyle/>
                    <a:p>
                      <a:pPr algn="ctr"/>
                      <a:r>
                        <a:rPr lang="fr-FR" sz="2800" b="1" dirty="0" smtClean="0">
                          <a:solidFill>
                            <a:schemeClr val="tx1"/>
                          </a:solidFill>
                        </a:rPr>
                        <a:t>20 H</a:t>
                      </a:r>
                      <a:br>
                        <a:rPr lang="fr-FR" sz="2800" b="1" dirty="0" smtClean="0">
                          <a:solidFill>
                            <a:schemeClr val="tx1"/>
                          </a:solidFill>
                        </a:rPr>
                      </a:br>
                      <a:r>
                        <a:rPr lang="fr-FR" sz="2800" b="1" dirty="0" smtClean="0">
                          <a:solidFill>
                            <a:schemeClr val="tx1"/>
                          </a:solidFill>
                        </a:rPr>
                        <a:t>21 HL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3" name="Tableau 72"/>
          <p:cNvGraphicFramePr>
            <a:graphicFrameLocks noGrp="1"/>
          </p:cNvGraphicFramePr>
          <p:nvPr/>
        </p:nvGraphicFramePr>
        <p:xfrm>
          <a:off x="6516216" y="3356992"/>
          <a:ext cx="1656184" cy="10189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6184"/>
              </a:tblGrid>
              <a:tr h="1018912">
                <a:tc>
                  <a:txBody>
                    <a:bodyPr/>
                    <a:lstStyle/>
                    <a:p>
                      <a:pPr algn="ctr"/>
                      <a:r>
                        <a:rPr lang="fr-FR" sz="2800" b="1" dirty="0" smtClean="0">
                          <a:solidFill>
                            <a:schemeClr val="tx1"/>
                          </a:solidFill>
                        </a:rPr>
                        <a:t>9 H</a:t>
                      </a:r>
                      <a:br>
                        <a:rPr lang="fr-FR" sz="2800" b="1" dirty="0" smtClean="0">
                          <a:solidFill>
                            <a:schemeClr val="tx1"/>
                          </a:solidFill>
                        </a:rPr>
                      </a:br>
                      <a:r>
                        <a:rPr lang="fr-FR" sz="2800" b="1" dirty="0" smtClean="0">
                          <a:solidFill>
                            <a:schemeClr val="tx1"/>
                          </a:solidFill>
                        </a:rPr>
                        <a:t>10 HL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4" name="Tableau 73"/>
          <p:cNvGraphicFramePr>
            <a:graphicFrameLocks noGrp="1"/>
          </p:cNvGraphicFramePr>
          <p:nvPr/>
        </p:nvGraphicFramePr>
        <p:xfrm>
          <a:off x="2339752" y="4570328"/>
          <a:ext cx="1656184" cy="6588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6184"/>
              </a:tblGrid>
              <a:tr h="658872">
                <a:tc>
                  <a:txBody>
                    <a:bodyPr/>
                    <a:lstStyle/>
                    <a:p>
                      <a:pPr algn="ctr"/>
                      <a:r>
                        <a:rPr lang="fr-FR" sz="2800" b="1" dirty="0" smtClean="0">
                          <a:solidFill>
                            <a:schemeClr val="tx1"/>
                          </a:solidFill>
                        </a:rPr>
                        <a:t>1SA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5" name="Tableau 74"/>
          <p:cNvGraphicFramePr>
            <a:graphicFrameLocks noGrp="1"/>
          </p:cNvGraphicFramePr>
          <p:nvPr/>
        </p:nvGraphicFramePr>
        <p:xfrm>
          <a:off x="4427984" y="4570328"/>
          <a:ext cx="1656184" cy="6588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6184"/>
              </a:tblGrid>
              <a:tr h="658872">
                <a:tc>
                  <a:txBody>
                    <a:bodyPr/>
                    <a:lstStyle/>
                    <a:p>
                      <a:pPr algn="ctr"/>
                      <a:r>
                        <a:rPr lang="fr-FR" sz="2800" b="1" dirty="0" smtClean="0">
                          <a:solidFill>
                            <a:schemeClr val="tx1"/>
                          </a:solidFill>
                        </a:rPr>
                        <a:t>2SA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6" name="Tableau 75"/>
          <p:cNvGraphicFramePr>
            <a:graphicFrameLocks noGrp="1"/>
          </p:cNvGraphicFramePr>
          <p:nvPr/>
        </p:nvGraphicFramePr>
        <p:xfrm>
          <a:off x="6516216" y="4570328"/>
          <a:ext cx="1656184" cy="137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6184"/>
              </a:tblGrid>
              <a:tr h="1018912">
                <a:tc>
                  <a:txBody>
                    <a:bodyPr/>
                    <a:lstStyle/>
                    <a:p>
                      <a:pPr algn="ctr"/>
                      <a:r>
                        <a:rPr lang="fr-FR" sz="2800" b="1" dirty="0" smtClean="0">
                          <a:solidFill>
                            <a:schemeClr val="tx1"/>
                          </a:solidFill>
                        </a:rPr>
                        <a:t>Sur 1SA conclure à 3SA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7" name="Tableau 76"/>
          <p:cNvGraphicFramePr>
            <a:graphicFrameLocks noGrp="1"/>
          </p:cNvGraphicFramePr>
          <p:nvPr/>
        </p:nvGraphicFramePr>
        <p:xfrm>
          <a:off x="251520" y="4653136"/>
          <a:ext cx="1656184" cy="6480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6184"/>
              </a:tblGrid>
              <a:tr h="648072">
                <a:tc>
                  <a:txBody>
                    <a:bodyPr/>
                    <a:lstStyle/>
                    <a:p>
                      <a:r>
                        <a:rPr lang="fr-FR" sz="2800" b="1" dirty="0" smtClean="0">
                          <a:solidFill>
                            <a:schemeClr val="tx1"/>
                          </a:solidFill>
                        </a:rPr>
                        <a:t>Contrat ?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au 5"/>
          <p:cNvGraphicFramePr>
            <a:graphicFrameLocks noGrp="1"/>
          </p:cNvGraphicFramePr>
          <p:nvPr/>
        </p:nvGraphicFramePr>
        <p:xfrm>
          <a:off x="2979224" y="2018536"/>
          <a:ext cx="1804500" cy="155448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804500"/>
              </a:tblGrid>
              <a:tr h="1479589">
                <a:tc>
                  <a:txBody>
                    <a:bodyPr/>
                    <a:lstStyle/>
                    <a:p>
                      <a:r>
                        <a:rPr lang="fr-FR" dirty="0" smtClean="0"/>
                        <a:t>       </a:t>
                      </a:r>
                      <a:r>
                        <a:rPr lang="fr-FR" sz="2400" b="1" dirty="0" smtClean="0"/>
                        <a:t>A R 3</a:t>
                      </a:r>
                    </a:p>
                    <a:p>
                      <a:r>
                        <a:rPr lang="fr-FR" sz="2400" b="1" dirty="0" smtClean="0"/>
                        <a:t>     R D V</a:t>
                      </a:r>
                    </a:p>
                    <a:p>
                      <a:r>
                        <a:rPr lang="fr-FR" sz="2400" b="1" dirty="0" smtClean="0"/>
                        <a:t>     D V 6 4 </a:t>
                      </a:r>
                    </a:p>
                    <a:p>
                      <a:r>
                        <a:rPr lang="fr-FR" sz="2400" b="1" dirty="0" smtClean="0"/>
                        <a:t>     A D 10</a:t>
                      </a: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7" name="Image 6" descr="Carreau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67744" y="2780928"/>
            <a:ext cx="288032" cy="288032"/>
          </a:xfrm>
          <a:prstGeom prst="rect">
            <a:avLst/>
          </a:prstGeom>
        </p:spPr>
      </p:pic>
      <p:pic>
        <p:nvPicPr>
          <p:cNvPr id="8" name="Image 7" descr="Coeu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267744" y="2420888"/>
            <a:ext cx="288032" cy="288032"/>
          </a:xfrm>
          <a:prstGeom prst="rect">
            <a:avLst/>
          </a:prstGeom>
        </p:spPr>
      </p:pic>
      <p:pic>
        <p:nvPicPr>
          <p:cNvPr id="10" name="Image 9" descr="Pique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267744" y="2060848"/>
            <a:ext cx="288032" cy="288032"/>
          </a:xfrm>
          <a:prstGeom prst="rect">
            <a:avLst/>
          </a:prstGeom>
        </p:spPr>
      </p:pic>
      <p:pic>
        <p:nvPicPr>
          <p:cNvPr id="11" name="Image 10" descr="Trefle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267744" y="3140968"/>
            <a:ext cx="288032" cy="288032"/>
          </a:xfrm>
          <a:prstGeom prst="rect">
            <a:avLst/>
          </a:prstGeom>
        </p:spPr>
      </p:pic>
      <p:sp>
        <p:nvSpPr>
          <p:cNvPr id="29" name="ZoneTexte 28"/>
          <p:cNvSpPr txBox="1"/>
          <p:nvPr/>
        </p:nvSpPr>
        <p:spPr>
          <a:xfrm>
            <a:off x="1907704" y="188640"/>
            <a:ext cx="68407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800" b="1" dirty="0" smtClean="0">
                <a:hlinkClick r:id="rId6"/>
              </a:rPr>
              <a:t>Chapitre 4 – Leçon 12 </a:t>
            </a:r>
            <a:r>
              <a:rPr lang="fr-FR" sz="4800" b="1" dirty="0" smtClean="0"/>
              <a:t> </a:t>
            </a:r>
            <a:endParaRPr lang="fr-FR" sz="4800" b="1" dirty="0"/>
          </a:p>
        </p:txBody>
      </p:sp>
      <p:sp>
        <p:nvSpPr>
          <p:cNvPr id="30" name="ZoneTexte 29"/>
          <p:cNvSpPr txBox="1"/>
          <p:nvPr/>
        </p:nvSpPr>
        <p:spPr>
          <a:xfrm>
            <a:off x="467544" y="962725"/>
            <a:ext cx="842493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 smtClean="0"/>
              <a:t>LES ENCHERES PROPOSITIONNELLES DE CHELEM SUR L’OUVERTURE D’1SA</a:t>
            </a:r>
            <a:endParaRPr lang="fr-FR" sz="2800" dirty="0"/>
          </a:p>
        </p:txBody>
      </p:sp>
      <p:graphicFrame>
        <p:nvGraphicFramePr>
          <p:cNvPr id="59" name="Tableau 58"/>
          <p:cNvGraphicFramePr>
            <a:graphicFrameLocks noGrp="1"/>
          </p:cNvGraphicFramePr>
          <p:nvPr/>
        </p:nvGraphicFramePr>
        <p:xfrm>
          <a:off x="4999748" y="2048232"/>
          <a:ext cx="1804500" cy="155448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804500"/>
              </a:tblGrid>
              <a:tr h="1479589">
                <a:tc>
                  <a:txBody>
                    <a:bodyPr/>
                    <a:lstStyle/>
                    <a:p>
                      <a:r>
                        <a:rPr lang="fr-FR" dirty="0" smtClean="0"/>
                        <a:t>       </a:t>
                      </a:r>
                      <a:r>
                        <a:rPr lang="fr-FR" sz="2400" b="1" dirty="0" smtClean="0"/>
                        <a:t>R V 5</a:t>
                      </a:r>
                    </a:p>
                    <a:p>
                      <a:r>
                        <a:rPr lang="fr-FR" sz="2400" b="1" dirty="0" smtClean="0"/>
                        <a:t>     A D 4</a:t>
                      </a:r>
                    </a:p>
                    <a:p>
                      <a:r>
                        <a:rPr lang="fr-FR" sz="2400" b="1" dirty="0" smtClean="0"/>
                        <a:t>     R V 3 2 </a:t>
                      </a:r>
                    </a:p>
                    <a:p>
                      <a:r>
                        <a:rPr lang="fr-FR" sz="2400" b="1" dirty="0" smtClean="0"/>
                        <a:t>     R 8 7</a:t>
                      </a: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60" name="Image 59" descr="Carreau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59832" y="2852936"/>
            <a:ext cx="288032" cy="288032"/>
          </a:xfrm>
          <a:prstGeom prst="rect">
            <a:avLst/>
          </a:prstGeom>
        </p:spPr>
      </p:pic>
      <p:pic>
        <p:nvPicPr>
          <p:cNvPr id="61" name="Image 60" descr="Coeu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059832" y="2492896"/>
            <a:ext cx="288032" cy="288032"/>
          </a:xfrm>
          <a:prstGeom prst="rect">
            <a:avLst/>
          </a:prstGeom>
        </p:spPr>
      </p:pic>
      <p:pic>
        <p:nvPicPr>
          <p:cNvPr id="62" name="Image 61" descr="Pique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059832" y="2132856"/>
            <a:ext cx="288032" cy="288032"/>
          </a:xfrm>
          <a:prstGeom prst="rect">
            <a:avLst/>
          </a:prstGeom>
        </p:spPr>
      </p:pic>
      <p:pic>
        <p:nvPicPr>
          <p:cNvPr id="63" name="Image 62" descr="Trefle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059832" y="3212976"/>
            <a:ext cx="288032" cy="288032"/>
          </a:xfrm>
          <a:prstGeom prst="rect">
            <a:avLst/>
          </a:prstGeom>
        </p:spPr>
      </p:pic>
      <p:graphicFrame>
        <p:nvGraphicFramePr>
          <p:cNvPr id="64" name="Tableau 63"/>
          <p:cNvGraphicFramePr>
            <a:graphicFrameLocks noGrp="1"/>
          </p:cNvGraphicFramePr>
          <p:nvPr/>
        </p:nvGraphicFramePr>
        <p:xfrm>
          <a:off x="7020272" y="2090544"/>
          <a:ext cx="1804500" cy="155448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804500"/>
              </a:tblGrid>
              <a:tr h="1479589">
                <a:tc>
                  <a:txBody>
                    <a:bodyPr/>
                    <a:lstStyle/>
                    <a:p>
                      <a:r>
                        <a:rPr lang="fr-FR" dirty="0" smtClean="0"/>
                        <a:t>       </a:t>
                      </a:r>
                      <a:r>
                        <a:rPr lang="fr-FR" sz="2400" b="1" dirty="0" smtClean="0"/>
                        <a:t>A D 4</a:t>
                      </a:r>
                    </a:p>
                    <a:p>
                      <a:r>
                        <a:rPr lang="fr-FR" sz="2400" b="1" dirty="0" smtClean="0"/>
                        <a:t>     R V 6</a:t>
                      </a:r>
                    </a:p>
                    <a:p>
                      <a:r>
                        <a:rPr lang="fr-FR" sz="2400" b="1" dirty="0" smtClean="0"/>
                        <a:t>     A V 4 2 </a:t>
                      </a:r>
                    </a:p>
                    <a:p>
                      <a:r>
                        <a:rPr lang="fr-FR" sz="2400" b="1" dirty="0" smtClean="0"/>
                        <a:t>     R D V</a:t>
                      </a: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65" name="Image 64" descr="Carreau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96580" y="2924944"/>
            <a:ext cx="288032" cy="288032"/>
          </a:xfrm>
          <a:prstGeom prst="rect">
            <a:avLst/>
          </a:prstGeom>
        </p:spPr>
      </p:pic>
      <p:pic>
        <p:nvPicPr>
          <p:cNvPr id="68" name="Image 67" descr="Trefle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096580" y="3284984"/>
            <a:ext cx="288032" cy="288032"/>
          </a:xfrm>
          <a:prstGeom prst="rect">
            <a:avLst/>
          </a:prstGeom>
        </p:spPr>
      </p:pic>
      <p:graphicFrame>
        <p:nvGraphicFramePr>
          <p:cNvPr id="71" name="Tableau 70"/>
          <p:cNvGraphicFramePr>
            <a:graphicFrameLocks noGrp="1"/>
          </p:cNvGraphicFramePr>
          <p:nvPr/>
        </p:nvGraphicFramePr>
        <p:xfrm>
          <a:off x="827584" y="3789040"/>
          <a:ext cx="1872208" cy="7127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2208"/>
              </a:tblGrid>
              <a:tr h="712728">
                <a:tc>
                  <a:txBody>
                    <a:bodyPr/>
                    <a:lstStyle/>
                    <a:p>
                      <a:pPr algn="ctr"/>
                      <a:r>
                        <a:rPr lang="fr-FR" sz="2000" b="1" dirty="0" smtClean="0">
                          <a:solidFill>
                            <a:schemeClr val="tx1"/>
                          </a:solidFill>
                        </a:rPr>
                        <a:t>Plancher = 33 H</a:t>
                      </a:r>
                      <a:br>
                        <a:rPr lang="fr-FR" sz="2000" b="1" dirty="0" smtClean="0">
                          <a:solidFill>
                            <a:schemeClr val="tx1"/>
                          </a:solidFill>
                        </a:rPr>
                      </a:br>
                      <a:r>
                        <a:rPr lang="fr-FR" sz="2000" b="1" dirty="0" smtClean="0">
                          <a:solidFill>
                            <a:schemeClr val="tx1"/>
                          </a:solidFill>
                        </a:rPr>
                        <a:t>Plafond = 35 H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7" name="Tableau 26"/>
          <p:cNvGraphicFramePr>
            <a:graphicFrameLocks noGrp="1"/>
          </p:cNvGraphicFramePr>
          <p:nvPr/>
        </p:nvGraphicFramePr>
        <p:xfrm>
          <a:off x="967300" y="1988840"/>
          <a:ext cx="1804500" cy="155448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804500"/>
              </a:tblGrid>
              <a:tr h="1479589">
                <a:tc>
                  <a:txBody>
                    <a:bodyPr/>
                    <a:lstStyle/>
                    <a:p>
                      <a:r>
                        <a:rPr lang="fr-FR" dirty="0" smtClean="0"/>
                        <a:t>       </a:t>
                      </a:r>
                      <a:r>
                        <a:rPr lang="fr-FR" sz="2400" b="1" dirty="0" smtClean="0"/>
                        <a:t>A D 3</a:t>
                      </a:r>
                    </a:p>
                    <a:p>
                      <a:r>
                        <a:rPr lang="fr-FR" sz="2400" b="1" dirty="0" smtClean="0"/>
                        <a:t>     D 8 2</a:t>
                      </a:r>
                    </a:p>
                    <a:p>
                      <a:r>
                        <a:rPr lang="fr-FR" sz="2400" b="1" dirty="0" smtClean="0"/>
                        <a:t>     A D 3 </a:t>
                      </a:r>
                    </a:p>
                    <a:p>
                      <a:r>
                        <a:rPr lang="fr-FR" sz="2400" b="1" dirty="0" smtClean="0"/>
                        <a:t>     A 8 6 4</a:t>
                      </a: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28" name="Image 27" descr="Carreau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43608" y="2823240"/>
            <a:ext cx="288032" cy="288032"/>
          </a:xfrm>
          <a:prstGeom prst="rect">
            <a:avLst/>
          </a:prstGeom>
        </p:spPr>
      </p:pic>
      <p:pic>
        <p:nvPicPr>
          <p:cNvPr id="31" name="Image 30" descr="Coeu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43608" y="2463200"/>
            <a:ext cx="288032" cy="288032"/>
          </a:xfrm>
          <a:prstGeom prst="rect">
            <a:avLst/>
          </a:prstGeom>
        </p:spPr>
      </p:pic>
      <p:pic>
        <p:nvPicPr>
          <p:cNvPr id="32" name="Image 31" descr="Pique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043608" y="2103160"/>
            <a:ext cx="288032" cy="288032"/>
          </a:xfrm>
          <a:prstGeom prst="rect">
            <a:avLst/>
          </a:prstGeom>
        </p:spPr>
      </p:pic>
      <p:pic>
        <p:nvPicPr>
          <p:cNvPr id="33" name="Image 32" descr="Trefle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043608" y="3183280"/>
            <a:ext cx="288032" cy="288032"/>
          </a:xfrm>
          <a:prstGeom prst="rect">
            <a:avLst/>
          </a:prstGeom>
        </p:spPr>
      </p:pic>
      <p:pic>
        <p:nvPicPr>
          <p:cNvPr id="34" name="Image 33" descr="Coeu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092280" y="2564904"/>
            <a:ext cx="288032" cy="288032"/>
          </a:xfrm>
          <a:prstGeom prst="rect">
            <a:avLst/>
          </a:prstGeom>
        </p:spPr>
      </p:pic>
      <p:pic>
        <p:nvPicPr>
          <p:cNvPr id="35" name="Image 34" descr="Pique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092280" y="2204864"/>
            <a:ext cx="288032" cy="288032"/>
          </a:xfrm>
          <a:prstGeom prst="rect">
            <a:avLst/>
          </a:prstGeom>
        </p:spPr>
      </p:pic>
      <p:pic>
        <p:nvPicPr>
          <p:cNvPr id="36" name="Image 35" descr="Carreau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84656" y="2852936"/>
            <a:ext cx="288032" cy="288032"/>
          </a:xfrm>
          <a:prstGeom prst="rect">
            <a:avLst/>
          </a:prstGeom>
        </p:spPr>
      </p:pic>
      <p:pic>
        <p:nvPicPr>
          <p:cNvPr id="37" name="Image 36" descr="Trefle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084656" y="3212976"/>
            <a:ext cx="288032" cy="288032"/>
          </a:xfrm>
          <a:prstGeom prst="rect">
            <a:avLst/>
          </a:prstGeom>
        </p:spPr>
      </p:pic>
      <p:pic>
        <p:nvPicPr>
          <p:cNvPr id="38" name="Image 37" descr="Coeu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80356" y="2492896"/>
            <a:ext cx="288032" cy="288032"/>
          </a:xfrm>
          <a:prstGeom prst="rect">
            <a:avLst/>
          </a:prstGeom>
        </p:spPr>
      </p:pic>
      <p:pic>
        <p:nvPicPr>
          <p:cNvPr id="39" name="Image 38" descr="Pique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080356" y="2132856"/>
            <a:ext cx="288032" cy="288032"/>
          </a:xfrm>
          <a:prstGeom prst="rect">
            <a:avLst/>
          </a:prstGeom>
        </p:spPr>
      </p:pic>
      <p:graphicFrame>
        <p:nvGraphicFramePr>
          <p:cNvPr id="40" name="Tableau 39"/>
          <p:cNvGraphicFramePr>
            <a:graphicFrameLocks noGrp="1"/>
          </p:cNvGraphicFramePr>
          <p:nvPr/>
        </p:nvGraphicFramePr>
        <p:xfrm>
          <a:off x="2915816" y="3789040"/>
          <a:ext cx="1872208" cy="7127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2208"/>
              </a:tblGrid>
              <a:tr h="712728">
                <a:tc>
                  <a:txBody>
                    <a:bodyPr/>
                    <a:lstStyle/>
                    <a:p>
                      <a:pPr algn="ctr"/>
                      <a:r>
                        <a:rPr lang="fr-FR" sz="2000" b="1" dirty="0" smtClean="0">
                          <a:solidFill>
                            <a:schemeClr val="tx1"/>
                          </a:solidFill>
                        </a:rPr>
                        <a:t>Plancher = 37 H</a:t>
                      </a:r>
                      <a:br>
                        <a:rPr lang="fr-FR" sz="2000" b="1" dirty="0" smtClean="0">
                          <a:solidFill>
                            <a:schemeClr val="tx1"/>
                          </a:solidFill>
                        </a:rPr>
                      </a:br>
                      <a:r>
                        <a:rPr lang="fr-FR" sz="2000" b="1" dirty="0" smtClean="0">
                          <a:solidFill>
                            <a:schemeClr val="tx1"/>
                          </a:solidFill>
                        </a:rPr>
                        <a:t>Plafond = 39 H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1" name="Tableau 40"/>
          <p:cNvGraphicFramePr>
            <a:graphicFrameLocks noGrp="1"/>
          </p:cNvGraphicFramePr>
          <p:nvPr/>
        </p:nvGraphicFramePr>
        <p:xfrm>
          <a:off x="4932040" y="3724384"/>
          <a:ext cx="1872208" cy="7127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2208"/>
              </a:tblGrid>
              <a:tr h="712728">
                <a:tc>
                  <a:txBody>
                    <a:bodyPr/>
                    <a:lstStyle/>
                    <a:p>
                      <a:pPr algn="ctr"/>
                      <a:r>
                        <a:rPr lang="fr-FR" sz="2000" b="1" dirty="0" smtClean="0">
                          <a:solidFill>
                            <a:schemeClr val="tx1"/>
                          </a:solidFill>
                        </a:rPr>
                        <a:t>Plancher = 32 H</a:t>
                      </a:r>
                      <a:br>
                        <a:rPr lang="fr-FR" sz="2000" b="1" dirty="0" smtClean="0">
                          <a:solidFill>
                            <a:schemeClr val="tx1"/>
                          </a:solidFill>
                        </a:rPr>
                      </a:br>
                      <a:r>
                        <a:rPr lang="fr-FR" sz="2000" b="1" dirty="0" smtClean="0">
                          <a:solidFill>
                            <a:schemeClr val="tx1"/>
                          </a:solidFill>
                        </a:rPr>
                        <a:t>Plafond = 34 H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2" name="Tableau 41"/>
          <p:cNvGraphicFramePr>
            <a:graphicFrameLocks noGrp="1"/>
          </p:cNvGraphicFramePr>
          <p:nvPr/>
        </p:nvGraphicFramePr>
        <p:xfrm>
          <a:off x="7020272" y="3717032"/>
          <a:ext cx="1872208" cy="7127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2208"/>
              </a:tblGrid>
              <a:tr h="712728">
                <a:tc>
                  <a:txBody>
                    <a:bodyPr/>
                    <a:lstStyle/>
                    <a:p>
                      <a:pPr algn="ctr"/>
                      <a:r>
                        <a:rPr lang="fr-FR" sz="2000" b="1" dirty="0" smtClean="0">
                          <a:solidFill>
                            <a:schemeClr val="tx1"/>
                          </a:solidFill>
                        </a:rPr>
                        <a:t>Plancher = 36 H</a:t>
                      </a:r>
                      <a:br>
                        <a:rPr lang="fr-FR" sz="2000" b="1" dirty="0" smtClean="0">
                          <a:solidFill>
                            <a:schemeClr val="tx1"/>
                          </a:solidFill>
                        </a:rPr>
                      </a:br>
                      <a:r>
                        <a:rPr lang="fr-FR" sz="2000" b="1" dirty="0" smtClean="0">
                          <a:solidFill>
                            <a:schemeClr val="tx1"/>
                          </a:solidFill>
                        </a:rPr>
                        <a:t>Plafond = 38 H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4" name="Tableau 43"/>
          <p:cNvGraphicFramePr>
            <a:graphicFrameLocks noGrp="1"/>
          </p:cNvGraphicFramePr>
          <p:nvPr/>
        </p:nvGraphicFramePr>
        <p:xfrm>
          <a:off x="827584" y="4725144"/>
          <a:ext cx="1872208" cy="7127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2208"/>
              </a:tblGrid>
              <a:tr h="712728">
                <a:tc>
                  <a:txBody>
                    <a:bodyPr/>
                    <a:lstStyle/>
                    <a:p>
                      <a:pPr algn="ctr"/>
                      <a:r>
                        <a:rPr lang="fr-FR" sz="3200" b="1" dirty="0" smtClean="0">
                          <a:solidFill>
                            <a:schemeClr val="tx1"/>
                          </a:solidFill>
                        </a:rPr>
                        <a:t>6SA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5" name="Tableau 44"/>
          <p:cNvGraphicFramePr>
            <a:graphicFrameLocks noGrp="1"/>
          </p:cNvGraphicFramePr>
          <p:nvPr/>
        </p:nvGraphicFramePr>
        <p:xfrm>
          <a:off x="2987824" y="4725144"/>
          <a:ext cx="1872208" cy="7127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2208"/>
              </a:tblGrid>
              <a:tr h="712728">
                <a:tc>
                  <a:txBody>
                    <a:bodyPr/>
                    <a:lstStyle/>
                    <a:p>
                      <a:pPr algn="ctr"/>
                      <a:r>
                        <a:rPr lang="fr-FR" sz="3200" b="1" dirty="0" smtClean="0">
                          <a:solidFill>
                            <a:schemeClr val="tx1"/>
                          </a:solidFill>
                        </a:rPr>
                        <a:t>7SA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6" name="Tableau 45"/>
          <p:cNvGraphicFramePr>
            <a:graphicFrameLocks noGrp="1"/>
          </p:cNvGraphicFramePr>
          <p:nvPr/>
        </p:nvGraphicFramePr>
        <p:xfrm>
          <a:off x="4932040" y="4509120"/>
          <a:ext cx="1872208" cy="1066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2208"/>
              </a:tblGrid>
              <a:tr h="712728">
                <a:tc>
                  <a:txBody>
                    <a:bodyPr/>
                    <a:lstStyle/>
                    <a:p>
                      <a:pPr algn="ctr"/>
                      <a:r>
                        <a:rPr lang="fr-FR" sz="3200" b="1" dirty="0" smtClean="0">
                          <a:solidFill>
                            <a:schemeClr val="tx1"/>
                          </a:solidFill>
                        </a:rPr>
                        <a:t>3SA </a:t>
                      </a:r>
                      <a:r>
                        <a:rPr lang="fr-FR" sz="2400" b="1" dirty="0" smtClean="0">
                          <a:solidFill>
                            <a:schemeClr val="tx1"/>
                          </a:solidFill>
                        </a:rPr>
                        <a:t>ou</a:t>
                      </a:r>
                      <a:r>
                        <a:rPr lang="fr-FR" sz="3200" b="1" dirty="0" smtClean="0">
                          <a:solidFill>
                            <a:schemeClr val="tx1"/>
                          </a:solidFill>
                        </a:rPr>
                        <a:t> 6SA ?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7" name="Tableau 46"/>
          <p:cNvGraphicFramePr>
            <a:graphicFrameLocks noGrp="1"/>
          </p:cNvGraphicFramePr>
          <p:nvPr/>
        </p:nvGraphicFramePr>
        <p:xfrm>
          <a:off x="7020272" y="4522440"/>
          <a:ext cx="1872208" cy="1066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2208"/>
              </a:tblGrid>
              <a:tr h="712728">
                <a:tc>
                  <a:txBody>
                    <a:bodyPr/>
                    <a:lstStyle/>
                    <a:p>
                      <a:pPr algn="ctr"/>
                      <a:r>
                        <a:rPr lang="fr-FR" sz="3200" b="1" dirty="0" smtClean="0">
                          <a:solidFill>
                            <a:schemeClr val="tx1"/>
                          </a:solidFill>
                        </a:rPr>
                        <a:t>6SA </a:t>
                      </a:r>
                      <a:r>
                        <a:rPr lang="fr-FR" sz="2400" b="1" dirty="0" smtClean="0">
                          <a:solidFill>
                            <a:schemeClr val="tx1"/>
                          </a:solidFill>
                        </a:rPr>
                        <a:t>ou</a:t>
                      </a:r>
                      <a:r>
                        <a:rPr lang="fr-FR" sz="3200" b="1" dirty="0" smtClean="0">
                          <a:solidFill>
                            <a:schemeClr val="tx1"/>
                          </a:solidFill>
                        </a:rPr>
                        <a:t> 7SA ?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8" name="Tableau 47"/>
          <p:cNvGraphicFramePr>
            <a:graphicFrameLocks noGrp="1"/>
          </p:cNvGraphicFramePr>
          <p:nvPr/>
        </p:nvGraphicFramePr>
        <p:xfrm>
          <a:off x="4716016" y="5661248"/>
          <a:ext cx="2016224" cy="1188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6224"/>
              </a:tblGrid>
              <a:tr h="712728">
                <a:tc>
                  <a:txBody>
                    <a:bodyPr/>
                    <a:lstStyle/>
                    <a:p>
                      <a:pPr algn="ctr"/>
                      <a:r>
                        <a:rPr lang="fr-FR" sz="3200" b="1" dirty="0" smtClean="0">
                          <a:solidFill>
                            <a:schemeClr val="tx1"/>
                          </a:solidFill>
                        </a:rPr>
                        <a:t>4SA </a:t>
                      </a:r>
                      <a:r>
                        <a:rPr lang="fr-FR" sz="2000" b="1" dirty="0" smtClean="0">
                          <a:solidFill>
                            <a:schemeClr val="tx1"/>
                          </a:solidFill>
                        </a:rPr>
                        <a:t>j’ai 17HL</a:t>
                      </a:r>
                    </a:p>
                    <a:p>
                      <a:pPr algn="ctr"/>
                      <a:r>
                        <a:rPr lang="fr-FR" sz="2000" b="1" dirty="0" smtClean="0">
                          <a:solidFill>
                            <a:schemeClr val="tx1"/>
                          </a:solidFill>
                        </a:rPr>
                        <a:t>Passez avec 15H</a:t>
                      </a:r>
                    </a:p>
                    <a:p>
                      <a:pPr algn="ctr"/>
                      <a:r>
                        <a:rPr lang="fr-FR" sz="2000" b="1" dirty="0" smtClean="0">
                          <a:solidFill>
                            <a:schemeClr val="tx1"/>
                          </a:solidFill>
                        </a:rPr>
                        <a:t>6SA avec 16-17H</a:t>
                      </a:r>
                      <a:endParaRPr lang="fr-FR" sz="32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0" name="Tableau 49"/>
          <p:cNvGraphicFramePr>
            <a:graphicFrameLocks noGrp="1"/>
          </p:cNvGraphicFramePr>
          <p:nvPr/>
        </p:nvGraphicFramePr>
        <p:xfrm>
          <a:off x="6804248" y="5661248"/>
          <a:ext cx="2160240" cy="1188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0240"/>
              </a:tblGrid>
              <a:tr h="712728">
                <a:tc>
                  <a:txBody>
                    <a:bodyPr/>
                    <a:lstStyle/>
                    <a:p>
                      <a:pPr algn="ctr"/>
                      <a:r>
                        <a:rPr lang="fr-FR" sz="3200" b="1" dirty="0" smtClean="0">
                          <a:solidFill>
                            <a:schemeClr val="tx1"/>
                          </a:solidFill>
                        </a:rPr>
                        <a:t>5SA </a:t>
                      </a:r>
                      <a:r>
                        <a:rPr lang="fr-FR" sz="2000" b="1" dirty="0" smtClean="0">
                          <a:solidFill>
                            <a:schemeClr val="tx1"/>
                          </a:solidFill>
                        </a:rPr>
                        <a:t>j’ai 21HL</a:t>
                      </a:r>
                    </a:p>
                    <a:p>
                      <a:pPr algn="ctr"/>
                      <a:r>
                        <a:rPr lang="fr-FR" sz="2000" b="1" dirty="0" smtClean="0">
                          <a:solidFill>
                            <a:schemeClr val="tx1"/>
                          </a:solidFill>
                        </a:rPr>
                        <a:t>6SA avec 15HL</a:t>
                      </a:r>
                    </a:p>
                    <a:p>
                      <a:pPr algn="ctr"/>
                      <a:r>
                        <a:rPr lang="fr-FR" sz="2000" b="1" dirty="0" smtClean="0">
                          <a:solidFill>
                            <a:schemeClr val="tx1"/>
                          </a:solidFill>
                        </a:rPr>
                        <a:t>7SA avec 16-17HL</a:t>
                      </a:r>
                      <a:endParaRPr lang="fr-FR" sz="32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1907704" y="116632"/>
            <a:ext cx="68407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800" b="1" dirty="0" smtClean="0">
                <a:hlinkClick r:id="rId2"/>
              </a:rPr>
              <a:t>Chapitre 4 – Leçon 12 </a:t>
            </a:r>
            <a:r>
              <a:rPr lang="fr-FR" sz="4800" b="1" dirty="0" smtClean="0"/>
              <a:t> </a:t>
            </a:r>
            <a:endParaRPr lang="fr-FR" sz="4800" b="1" dirty="0"/>
          </a:p>
        </p:txBody>
      </p:sp>
      <p:sp>
        <p:nvSpPr>
          <p:cNvPr id="4" name="ZoneTexte 3"/>
          <p:cNvSpPr txBox="1"/>
          <p:nvPr/>
        </p:nvSpPr>
        <p:spPr>
          <a:xfrm>
            <a:off x="467544" y="890717"/>
            <a:ext cx="842493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 smtClean="0"/>
              <a:t>LES ENCHERES PROPOSITIONNELLES DE CHELEM SUR L’OUVERTURE D’1SA</a:t>
            </a:r>
            <a:endParaRPr lang="fr-FR" sz="2800" dirty="0"/>
          </a:p>
        </p:txBody>
      </p:sp>
      <p:sp>
        <p:nvSpPr>
          <p:cNvPr id="5" name="ZoneTexte 4"/>
          <p:cNvSpPr txBox="1"/>
          <p:nvPr/>
        </p:nvSpPr>
        <p:spPr>
          <a:xfrm>
            <a:off x="395536" y="1916832"/>
            <a:ext cx="81369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b="1" dirty="0" smtClean="0"/>
              <a:t>Dans le doute on utilise un palier inutile</a:t>
            </a:r>
            <a:endParaRPr lang="fr-FR" sz="3600" b="1" dirty="0"/>
          </a:p>
        </p:txBody>
      </p:sp>
      <p:graphicFrame>
        <p:nvGraphicFramePr>
          <p:cNvPr id="6" name="Tableau 5"/>
          <p:cNvGraphicFramePr>
            <a:graphicFrameLocks noGrp="1"/>
          </p:cNvGraphicFramePr>
          <p:nvPr/>
        </p:nvGraphicFramePr>
        <p:xfrm>
          <a:off x="1835696" y="2708920"/>
          <a:ext cx="5328592" cy="518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28592"/>
              </a:tblGrid>
              <a:tr h="370840">
                <a:tc>
                  <a:txBody>
                    <a:bodyPr/>
                    <a:lstStyle/>
                    <a:p>
                      <a:r>
                        <a:rPr lang="fr-FR" sz="2800" dirty="0" smtClean="0">
                          <a:solidFill>
                            <a:schemeClr val="tx1"/>
                          </a:solidFill>
                        </a:rPr>
                        <a:t>2SA - 9HL Proposition de manche</a:t>
                      </a:r>
                      <a:endParaRPr lang="fr-FR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Tableau 6"/>
          <p:cNvGraphicFramePr>
            <a:graphicFrameLocks noGrp="1"/>
          </p:cNvGraphicFramePr>
          <p:nvPr/>
        </p:nvGraphicFramePr>
        <p:xfrm>
          <a:off x="971600" y="3501008"/>
          <a:ext cx="6984776" cy="85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84776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3200" dirty="0" smtClean="0">
                          <a:solidFill>
                            <a:schemeClr val="tx1"/>
                          </a:solidFill>
                        </a:rPr>
                        <a:t>4SA - 17HL Proposition de petit chelem</a:t>
                      </a:r>
                    </a:p>
                    <a:p>
                      <a:endParaRPr lang="fr-FR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Tableau 7"/>
          <p:cNvGraphicFramePr>
            <a:graphicFrameLocks noGrp="1"/>
          </p:cNvGraphicFramePr>
          <p:nvPr/>
        </p:nvGraphicFramePr>
        <p:xfrm>
          <a:off x="179512" y="4581128"/>
          <a:ext cx="8352928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52928"/>
              </a:tblGrid>
              <a:tr h="72008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3600" dirty="0" smtClean="0">
                          <a:solidFill>
                            <a:schemeClr val="tx1"/>
                          </a:solidFill>
                        </a:rPr>
                        <a:t>5SA - 21HL Proposition de grand chelem</a:t>
                      </a:r>
                    </a:p>
                    <a:p>
                      <a:endParaRPr lang="fr-FR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Tableau 8"/>
          <p:cNvGraphicFramePr>
            <a:graphicFrameLocks noGrp="1"/>
          </p:cNvGraphicFramePr>
          <p:nvPr/>
        </p:nvGraphicFramePr>
        <p:xfrm>
          <a:off x="1475656" y="5661248"/>
          <a:ext cx="6408712" cy="10081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08712"/>
              </a:tblGrid>
              <a:tr h="1008112">
                <a:tc>
                  <a:txBody>
                    <a:bodyPr/>
                    <a:lstStyle/>
                    <a:p>
                      <a:pPr algn="ctr"/>
                      <a:r>
                        <a:rPr lang="fr-FR" sz="2800" dirty="0" smtClean="0">
                          <a:solidFill>
                            <a:schemeClr val="tx1"/>
                          </a:solidFill>
                        </a:rPr>
                        <a:t>Avec 15H, l’ouvreur refuse la proposition.</a:t>
                      </a:r>
                    </a:p>
                    <a:p>
                      <a:pPr algn="ctr"/>
                      <a:r>
                        <a:rPr lang="fr-FR" sz="2800" dirty="0" smtClean="0">
                          <a:solidFill>
                            <a:schemeClr val="tx1"/>
                          </a:solidFill>
                        </a:rPr>
                        <a:t>Avec 16 ou 17H, il accepte.</a:t>
                      </a:r>
                      <a:endParaRPr lang="fr-FR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1534</TotalTime>
  <Words>835</Words>
  <Application>Microsoft Office PowerPoint</Application>
  <PresentationFormat>Affichage à l'écran (4:3)</PresentationFormat>
  <Paragraphs>202</Paragraphs>
  <Slides>14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14</vt:i4>
      </vt:variant>
    </vt:vector>
  </HeadingPairs>
  <TitlesOfParts>
    <vt:vector size="15" baseType="lpstr">
      <vt:lpstr>Oriel</vt:lpstr>
      <vt:lpstr>Diapositive 1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  <vt:lpstr>Diapositive 10</vt:lpstr>
      <vt:lpstr>Diapositive 11</vt:lpstr>
      <vt:lpstr>Diapositive 12</vt:lpstr>
      <vt:lpstr>Diapositive 13</vt:lpstr>
      <vt:lpstr>Diapositive 14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Gilles</dc:creator>
  <cp:lastModifiedBy>Gilles</cp:lastModifiedBy>
  <cp:revision>190</cp:revision>
  <dcterms:created xsi:type="dcterms:W3CDTF">2019-10-05T07:23:17Z</dcterms:created>
  <dcterms:modified xsi:type="dcterms:W3CDTF">2019-11-08T23:06:08Z</dcterms:modified>
</cp:coreProperties>
</file>